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9" r:id="rId2"/>
    <p:sldId id="324" r:id="rId3"/>
    <p:sldId id="306" r:id="rId4"/>
    <p:sldId id="326" r:id="rId5"/>
    <p:sldId id="452" r:id="rId6"/>
    <p:sldId id="642" r:id="rId7"/>
    <p:sldId id="454" r:id="rId8"/>
    <p:sldId id="453" r:id="rId9"/>
    <p:sldId id="455" r:id="rId10"/>
    <p:sldId id="637" r:id="rId11"/>
    <p:sldId id="492" r:id="rId12"/>
    <p:sldId id="615" r:id="rId13"/>
    <p:sldId id="643" r:id="rId14"/>
    <p:sldId id="633" r:id="rId15"/>
    <p:sldId id="645" r:id="rId16"/>
    <p:sldId id="494" r:id="rId17"/>
    <p:sldId id="517" r:id="rId18"/>
    <p:sldId id="519" r:id="rId19"/>
    <p:sldId id="565" r:id="rId20"/>
    <p:sldId id="651" r:id="rId21"/>
    <p:sldId id="636" r:id="rId22"/>
    <p:sldId id="583" r:id="rId23"/>
    <p:sldId id="476" r:id="rId24"/>
    <p:sldId id="5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5">
          <p15:clr>
            <a:srgbClr val="A4A3A4"/>
          </p15:clr>
        </p15:guide>
        <p15:guide id="2" pos="378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nkhtur Gileg" initials="MG" lastIdx="3" clrIdx="0"/>
  <p:cmAuthor id="2" name="Mungunkhuyag Altantsooj" initials="MA" lastIdx="45" clrIdx="1"/>
  <p:cmAuthor id="3" name="Engineer" initials="E" lastIdx="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32D"/>
    <a:srgbClr val="FFFFFF"/>
    <a:srgbClr val="ED7D31"/>
    <a:srgbClr val="DF453C"/>
    <a:srgbClr val="E14A41"/>
    <a:srgbClr val="FFC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52CC36-F939-4D4C-85BD-2039395078CB}" v="1" dt="2024-01-09T04:10:18.2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1" autoAdjust="0"/>
    <p:restoredTop sz="81294" autoAdjust="0"/>
  </p:normalViewPr>
  <p:slideViewPr>
    <p:cSldViewPr snapToGrid="0">
      <p:cViewPr varScale="1">
        <p:scale>
          <a:sx n="108" d="100"/>
          <a:sy n="108" d="100"/>
        </p:scale>
        <p:origin x="702" y="96"/>
      </p:cViewPr>
      <p:guideLst>
        <p:guide orient="horz" pos="2105"/>
        <p:guide pos="378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khselenge Majigsuren" userId="S::enkhselenge@mobicom.mn::b947015f-bb29-4db8-8e03-fb07d5392bff" providerId="AD" clId="Web-{6952CC36-F939-4D4C-85BD-2039395078CB}"/>
    <pc:docChg chg="modSld">
      <pc:chgData name="Enkhselenge Majigsuren" userId="S::enkhselenge@mobicom.mn::b947015f-bb29-4db8-8e03-fb07d5392bff" providerId="AD" clId="Web-{6952CC36-F939-4D4C-85BD-2039395078CB}" dt="2024-01-09T04:10:18.266" v="0" actId="1076"/>
      <pc:docMkLst>
        <pc:docMk/>
      </pc:docMkLst>
      <pc:sldChg chg="modSp">
        <pc:chgData name="Enkhselenge Majigsuren" userId="S::enkhselenge@mobicom.mn::b947015f-bb29-4db8-8e03-fb07d5392bff" providerId="AD" clId="Web-{6952CC36-F939-4D4C-85BD-2039395078CB}" dt="2024-01-09T04:10:18.266" v="0" actId="1076"/>
        <pc:sldMkLst>
          <pc:docMk/>
          <pc:sldMk cId="0" sldId="492"/>
        </pc:sldMkLst>
        <pc:picChg chg="mod">
          <ac:chgData name="Enkhselenge Majigsuren" userId="S::enkhselenge@mobicom.mn::b947015f-bb29-4db8-8e03-fb07d5392bff" providerId="AD" clId="Web-{6952CC36-F939-4D4C-85BD-2039395078CB}" dt="2024-01-09T04:10:18.266" v="0" actId="1076"/>
          <ac:picMkLst>
            <pc:docMk/>
            <pc:sldMk cId="0" sldId="492"/>
            <ac:picMk id="4"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3-09-08T12:17:28.758"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3-09-08T12:20:05.694" idx="2">
    <p:pos x="10" y="10"/>
    <p:text/>
  </p:cm>
</p:cmLst>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648228-20EE-4879-B950-3A628F763B55}" type="doc">
      <dgm:prSet loTypeId="urn:microsoft.com/office/officeart/2005/8/layout/radial6" loCatId="cycle" qsTypeId="urn:microsoft.com/office/officeart/2005/8/quickstyle/3d3" qsCatId="3D" csTypeId="urn:microsoft.com/office/officeart/2005/8/colors/accent5_5" csCatId="accent5" phldr="1"/>
      <dgm:spPr/>
      <dgm:t>
        <a:bodyPr/>
        <a:lstStyle/>
        <a:p>
          <a:endParaRPr lang="en-US"/>
        </a:p>
      </dgm:t>
    </dgm:pt>
    <dgm:pt modelId="{73A01123-C635-490C-B609-4882DF9B8E89}">
      <dgm:prSet phldrT="[Text]"/>
      <dgm:spPr/>
      <dgm:t>
        <a:bodyPr/>
        <a:lstStyle/>
        <a:p>
          <a:r>
            <a:rPr lang="en-US" dirty="0" smtClean="0"/>
            <a:t>NOC</a:t>
          </a:r>
          <a:endParaRPr lang="en-US" dirty="0"/>
        </a:p>
      </dgm:t>
    </dgm:pt>
    <dgm:pt modelId="{FB129A49-AAF6-419A-B060-E72616988210}" type="parTrans" cxnId="{FF629564-BC5B-439C-A1D5-FBD094FD33C4}">
      <dgm:prSet/>
      <dgm:spPr/>
      <dgm:t>
        <a:bodyPr/>
        <a:lstStyle/>
        <a:p>
          <a:endParaRPr lang="en-US"/>
        </a:p>
      </dgm:t>
    </dgm:pt>
    <dgm:pt modelId="{77913482-EE67-46EF-9F9B-DB8AB61B8649}" type="sibTrans" cxnId="{FF629564-BC5B-439C-A1D5-FBD094FD33C4}">
      <dgm:prSet/>
      <dgm:spPr/>
      <dgm:t>
        <a:bodyPr/>
        <a:lstStyle/>
        <a:p>
          <a:endParaRPr lang="en-US"/>
        </a:p>
      </dgm:t>
    </dgm:pt>
    <dgm:pt modelId="{2857B040-1047-4F65-B6C2-8662BD26B8D7}">
      <dgm:prSet phldrT="[Text]"/>
      <dgm:spPr/>
      <dgm:t>
        <a:bodyPr/>
        <a:lstStyle/>
        <a:p>
          <a:r>
            <a:rPr lang="en-US" dirty="0" smtClean="0">
              <a:latin typeface="Times New Roman" pitchFamily="18" charset="0"/>
              <a:cs typeface="Times New Roman" pitchFamily="18" charset="0"/>
            </a:rPr>
            <a:t>IPN</a:t>
          </a:r>
          <a:endParaRPr lang="en-US" dirty="0"/>
        </a:p>
      </dgm:t>
    </dgm:pt>
    <dgm:pt modelId="{46AD0218-4220-4A48-B38D-03E40B664B6C}" type="parTrans" cxnId="{A4BA35BA-4505-42F7-A75E-54A5E3716821}">
      <dgm:prSet/>
      <dgm:spPr/>
      <dgm:t>
        <a:bodyPr/>
        <a:lstStyle/>
        <a:p>
          <a:endParaRPr lang="en-US"/>
        </a:p>
      </dgm:t>
    </dgm:pt>
    <dgm:pt modelId="{1F1FCC5E-0F89-4053-BDBF-93E886446203}" type="sibTrans" cxnId="{A4BA35BA-4505-42F7-A75E-54A5E3716821}">
      <dgm:prSet/>
      <dgm:spPr/>
      <dgm:t>
        <a:bodyPr/>
        <a:lstStyle/>
        <a:p>
          <a:endParaRPr lang="en-US"/>
        </a:p>
      </dgm:t>
    </dgm:pt>
    <dgm:pt modelId="{86EE1BF5-0883-4B71-869D-A5F5668390C6}">
      <dgm:prSet phldrT="[Text]"/>
      <dgm:spPr/>
      <dgm:t>
        <a:bodyPr/>
        <a:lstStyle/>
        <a:p>
          <a:r>
            <a:rPr lang="en-US" smtClean="0">
              <a:latin typeface="Times New Roman" pitchFamily="18" charset="0"/>
              <a:cs typeface="Times New Roman" pitchFamily="18" charset="0"/>
            </a:rPr>
            <a:t>TRX</a:t>
          </a:r>
          <a:endParaRPr lang="en-US" dirty="0"/>
        </a:p>
      </dgm:t>
    </dgm:pt>
    <dgm:pt modelId="{FE134950-6FD9-4B7B-AAB3-AAE813DF1676}" type="parTrans" cxnId="{1EE48832-A3C2-4EF3-9292-45C3941FB6D4}">
      <dgm:prSet/>
      <dgm:spPr/>
      <dgm:t>
        <a:bodyPr/>
        <a:lstStyle/>
        <a:p>
          <a:endParaRPr lang="en-US"/>
        </a:p>
      </dgm:t>
    </dgm:pt>
    <dgm:pt modelId="{8D963ECA-E533-458F-BBD5-2B6491B4CFED}" type="sibTrans" cxnId="{1EE48832-A3C2-4EF3-9292-45C3941FB6D4}">
      <dgm:prSet/>
      <dgm:spPr/>
      <dgm:t>
        <a:bodyPr/>
        <a:lstStyle/>
        <a:p>
          <a:endParaRPr lang="en-US"/>
        </a:p>
      </dgm:t>
    </dgm:pt>
    <dgm:pt modelId="{D91A8B45-F8D1-44B9-B855-BE84CF5D28DD}">
      <dgm:prSet phldrT="[Text]"/>
      <dgm:spPr/>
      <dgm:t>
        <a:bodyPr/>
        <a:lstStyle/>
        <a:p>
          <a:r>
            <a:rPr lang="en-US" smtClean="0">
              <a:latin typeface="Times New Roman" pitchFamily="18" charset="0"/>
              <a:cs typeface="Times New Roman" pitchFamily="18" charset="0"/>
            </a:rPr>
            <a:t>RAN</a:t>
          </a:r>
          <a:endParaRPr lang="en-US" dirty="0"/>
        </a:p>
      </dgm:t>
    </dgm:pt>
    <dgm:pt modelId="{4394001E-616B-420E-A356-6B785B764713}" type="parTrans" cxnId="{71D248EE-D659-4D53-A1D1-99A73DB37765}">
      <dgm:prSet/>
      <dgm:spPr/>
      <dgm:t>
        <a:bodyPr/>
        <a:lstStyle/>
        <a:p>
          <a:endParaRPr lang="en-US"/>
        </a:p>
      </dgm:t>
    </dgm:pt>
    <dgm:pt modelId="{B8975EEB-C969-4E41-9DBD-3CEBE6F3F782}" type="sibTrans" cxnId="{71D248EE-D659-4D53-A1D1-99A73DB37765}">
      <dgm:prSet/>
      <dgm:spPr/>
      <dgm:t>
        <a:bodyPr/>
        <a:lstStyle/>
        <a:p>
          <a:endParaRPr lang="en-US"/>
        </a:p>
      </dgm:t>
    </dgm:pt>
    <dgm:pt modelId="{27652F9F-A8E3-45D4-8848-BEA06C273067}">
      <dgm:prSet phldrT="[Text]"/>
      <dgm:spPr/>
      <dgm:t>
        <a:bodyPr/>
        <a:lstStyle/>
        <a:p>
          <a:r>
            <a:rPr lang="en-US" dirty="0" smtClean="0">
              <a:latin typeface="Times New Roman" pitchFamily="18" charset="0"/>
              <a:cs typeface="Times New Roman" pitchFamily="18" charset="0"/>
            </a:rPr>
            <a:t>SITE</a:t>
          </a:r>
          <a:endParaRPr lang="en-US" dirty="0"/>
        </a:p>
      </dgm:t>
    </dgm:pt>
    <dgm:pt modelId="{580DE3A4-A834-4676-9B9B-CD4E801A7672}" type="parTrans" cxnId="{6CA16CA4-D543-46A4-B040-037476157D5F}">
      <dgm:prSet/>
      <dgm:spPr/>
      <dgm:t>
        <a:bodyPr/>
        <a:lstStyle/>
        <a:p>
          <a:endParaRPr lang="en-US"/>
        </a:p>
      </dgm:t>
    </dgm:pt>
    <dgm:pt modelId="{A0537A6C-743E-4761-A190-9E414E3EED85}" type="sibTrans" cxnId="{6CA16CA4-D543-46A4-B040-037476157D5F}">
      <dgm:prSet/>
      <dgm:spPr/>
      <dgm:t>
        <a:bodyPr/>
        <a:lstStyle/>
        <a:p>
          <a:endParaRPr lang="en-US"/>
        </a:p>
      </dgm:t>
    </dgm:pt>
    <dgm:pt modelId="{755C8ED0-985A-44DB-9D38-37AAD4A5A4F8}">
      <dgm:prSet phldrT="[Text]"/>
      <dgm:spPr/>
      <dgm:t>
        <a:bodyPr/>
        <a:lstStyle/>
        <a:p>
          <a:r>
            <a:rPr lang="en-US" dirty="0" smtClean="0"/>
            <a:t>CORE</a:t>
          </a:r>
          <a:endParaRPr lang="en-US" dirty="0"/>
        </a:p>
      </dgm:t>
    </dgm:pt>
    <dgm:pt modelId="{0DCD874A-F2BE-435D-A33F-CE489E81C2E2}" type="parTrans" cxnId="{44CE180C-1C16-48A1-866F-E570715298AF}">
      <dgm:prSet/>
      <dgm:spPr/>
      <dgm:t>
        <a:bodyPr/>
        <a:lstStyle/>
        <a:p>
          <a:endParaRPr lang="en-US"/>
        </a:p>
      </dgm:t>
    </dgm:pt>
    <dgm:pt modelId="{732128A3-2247-4A17-ABCA-A4EAD308A5A2}" type="sibTrans" cxnId="{44CE180C-1C16-48A1-866F-E570715298AF}">
      <dgm:prSet/>
      <dgm:spPr/>
      <dgm:t>
        <a:bodyPr/>
        <a:lstStyle/>
        <a:p>
          <a:endParaRPr lang="en-US"/>
        </a:p>
      </dgm:t>
    </dgm:pt>
    <dgm:pt modelId="{3658DFF8-5783-4A38-91A6-CC7FB85DDF7F}" type="pres">
      <dgm:prSet presAssocID="{11648228-20EE-4879-B950-3A628F763B55}" presName="Name0" presStyleCnt="0">
        <dgm:presLayoutVars>
          <dgm:chMax val="1"/>
          <dgm:dir/>
          <dgm:animLvl val="ctr"/>
          <dgm:resizeHandles val="exact"/>
        </dgm:presLayoutVars>
      </dgm:prSet>
      <dgm:spPr/>
      <dgm:t>
        <a:bodyPr/>
        <a:lstStyle/>
        <a:p>
          <a:endParaRPr lang="en-US"/>
        </a:p>
      </dgm:t>
    </dgm:pt>
    <dgm:pt modelId="{02CCDA9F-2B54-4831-AEF0-191CD474B5C1}" type="pres">
      <dgm:prSet presAssocID="{73A01123-C635-490C-B609-4882DF9B8E89}" presName="centerShape" presStyleLbl="node0" presStyleIdx="0" presStyleCnt="1"/>
      <dgm:spPr/>
      <dgm:t>
        <a:bodyPr/>
        <a:lstStyle/>
        <a:p>
          <a:endParaRPr lang="en-US"/>
        </a:p>
      </dgm:t>
    </dgm:pt>
    <dgm:pt modelId="{8489E1AD-972B-4DE3-80DB-8CF4D6D5BF2D}" type="pres">
      <dgm:prSet presAssocID="{2857B040-1047-4F65-B6C2-8662BD26B8D7}" presName="node" presStyleLbl="node1" presStyleIdx="0" presStyleCnt="5">
        <dgm:presLayoutVars>
          <dgm:bulletEnabled val="1"/>
        </dgm:presLayoutVars>
      </dgm:prSet>
      <dgm:spPr/>
      <dgm:t>
        <a:bodyPr/>
        <a:lstStyle/>
        <a:p>
          <a:endParaRPr lang="en-US"/>
        </a:p>
      </dgm:t>
    </dgm:pt>
    <dgm:pt modelId="{6D2C52CE-BD91-49AC-8313-93EC9EABBEFB}" type="pres">
      <dgm:prSet presAssocID="{2857B040-1047-4F65-B6C2-8662BD26B8D7}" presName="dummy" presStyleCnt="0"/>
      <dgm:spPr/>
    </dgm:pt>
    <dgm:pt modelId="{EA39EC91-8041-4397-849A-E0E570AD775F}" type="pres">
      <dgm:prSet presAssocID="{1F1FCC5E-0F89-4053-BDBF-93E886446203}" presName="sibTrans" presStyleLbl="sibTrans2D1" presStyleIdx="0" presStyleCnt="5"/>
      <dgm:spPr/>
      <dgm:t>
        <a:bodyPr/>
        <a:lstStyle/>
        <a:p>
          <a:endParaRPr lang="en-US"/>
        </a:p>
      </dgm:t>
    </dgm:pt>
    <dgm:pt modelId="{F6227B6F-4914-4491-B338-54B6FDE4CF22}" type="pres">
      <dgm:prSet presAssocID="{86EE1BF5-0883-4B71-869D-A5F5668390C6}" presName="node" presStyleLbl="node1" presStyleIdx="1" presStyleCnt="5">
        <dgm:presLayoutVars>
          <dgm:bulletEnabled val="1"/>
        </dgm:presLayoutVars>
      </dgm:prSet>
      <dgm:spPr/>
      <dgm:t>
        <a:bodyPr/>
        <a:lstStyle/>
        <a:p>
          <a:endParaRPr lang="en-US"/>
        </a:p>
      </dgm:t>
    </dgm:pt>
    <dgm:pt modelId="{877F10BD-BA05-45F1-A7D3-C99214A73807}" type="pres">
      <dgm:prSet presAssocID="{86EE1BF5-0883-4B71-869D-A5F5668390C6}" presName="dummy" presStyleCnt="0"/>
      <dgm:spPr/>
    </dgm:pt>
    <dgm:pt modelId="{2F1A378B-BCC7-440D-906E-9CE120C14295}" type="pres">
      <dgm:prSet presAssocID="{8D963ECA-E533-458F-BBD5-2B6491B4CFED}" presName="sibTrans" presStyleLbl="sibTrans2D1" presStyleIdx="1" presStyleCnt="5"/>
      <dgm:spPr/>
      <dgm:t>
        <a:bodyPr/>
        <a:lstStyle/>
        <a:p>
          <a:endParaRPr lang="en-US"/>
        </a:p>
      </dgm:t>
    </dgm:pt>
    <dgm:pt modelId="{415BAE09-3D42-4192-923B-BEB175F9738C}" type="pres">
      <dgm:prSet presAssocID="{D91A8B45-F8D1-44B9-B855-BE84CF5D28DD}" presName="node" presStyleLbl="node1" presStyleIdx="2" presStyleCnt="5">
        <dgm:presLayoutVars>
          <dgm:bulletEnabled val="1"/>
        </dgm:presLayoutVars>
      </dgm:prSet>
      <dgm:spPr/>
      <dgm:t>
        <a:bodyPr/>
        <a:lstStyle/>
        <a:p>
          <a:endParaRPr lang="en-US"/>
        </a:p>
      </dgm:t>
    </dgm:pt>
    <dgm:pt modelId="{92B8F837-0D36-4578-9EEB-352D5866ADB2}" type="pres">
      <dgm:prSet presAssocID="{D91A8B45-F8D1-44B9-B855-BE84CF5D28DD}" presName="dummy" presStyleCnt="0"/>
      <dgm:spPr/>
    </dgm:pt>
    <dgm:pt modelId="{D202AC29-D0D9-4CAB-B572-65923A0BE841}" type="pres">
      <dgm:prSet presAssocID="{B8975EEB-C969-4E41-9DBD-3CEBE6F3F782}" presName="sibTrans" presStyleLbl="sibTrans2D1" presStyleIdx="2" presStyleCnt="5"/>
      <dgm:spPr/>
      <dgm:t>
        <a:bodyPr/>
        <a:lstStyle/>
        <a:p>
          <a:endParaRPr lang="en-US"/>
        </a:p>
      </dgm:t>
    </dgm:pt>
    <dgm:pt modelId="{6248B507-6F82-435E-8628-AD47B4D46B2D}" type="pres">
      <dgm:prSet presAssocID="{27652F9F-A8E3-45D4-8848-BEA06C273067}" presName="node" presStyleLbl="node1" presStyleIdx="3" presStyleCnt="5">
        <dgm:presLayoutVars>
          <dgm:bulletEnabled val="1"/>
        </dgm:presLayoutVars>
      </dgm:prSet>
      <dgm:spPr/>
      <dgm:t>
        <a:bodyPr/>
        <a:lstStyle/>
        <a:p>
          <a:endParaRPr lang="en-US"/>
        </a:p>
      </dgm:t>
    </dgm:pt>
    <dgm:pt modelId="{15FE8234-F980-4341-8F89-B5B25CE0158C}" type="pres">
      <dgm:prSet presAssocID="{27652F9F-A8E3-45D4-8848-BEA06C273067}" presName="dummy" presStyleCnt="0"/>
      <dgm:spPr/>
    </dgm:pt>
    <dgm:pt modelId="{7560FC3D-F129-49DC-BB77-D0B7DBC93EE1}" type="pres">
      <dgm:prSet presAssocID="{A0537A6C-743E-4761-A190-9E414E3EED85}" presName="sibTrans" presStyleLbl="sibTrans2D1" presStyleIdx="3" presStyleCnt="5"/>
      <dgm:spPr/>
      <dgm:t>
        <a:bodyPr/>
        <a:lstStyle/>
        <a:p>
          <a:endParaRPr lang="en-US"/>
        </a:p>
      </dgm:t>
    </dgm:pt>
    <dgm:pt modelId="{2F34694E-E76E-4969-A22E-A9B114772E8E}" type="pres">
      <dgm:prSet presAssocID="{755C8ED0-985A-44DB-9D38-37AAD4A5A4F8}" presName="node" presStyleLbl="node1" presStyleIdx="4" presStyleCnt="5">
        <dgm:presLayoutVars>
          <dgm:bulletEnabled val="1"/>
        </dgm:presLayoutVars>
      </dgm:prSet>
      <dgm:spPr/>
      <dgm:t>
        <a:bodyPr/>
        <a:lstStyle/>
        <a:p>
          <a:endParaRPr lang="en-US"/>
        </a:p>
      </dgm:t>
    </dgm:pt>
    <dgm:pt modelId="{6B845E6E-3ADA-460E-9AA9-6FF004F5985E}" type="pres">
      <dgm:prSet presAssocID="{755C8ED0-985A-44DB-9D38-37AAD4A5A4F8}" presName="dummy" presStyleCnt="0"/>
      <dgm:spPr/>
    </dgm:pt>
    <dgm:pt modelId="{78FBDD6C-1715-433B-9E60-8C7FC40D8733}" type="pres">
      <dgm:prSet presAssocID="{732128A3-2247-4A17-ABCA-A4EAD308A5A2}" presName="sibTrans" presStyleLbl="sibTrans2D1" presStyleIdx="4" presStyleCnt="5"/>
      <dgm:spPr/>
    </dgm:pt>
  </dgm:ptLst>
  <dgm:cxnLst>
    <dgm:cxn modelId="{53EF1967-511A-42DA-AA49-47264344A40F}" type="presOf" srcId="{1F1FCC5E-0F89-4053-BDBF-93E886446203}" destId="{EA39EC91-8041-4397-849A-E0E570AD775F}" srcOrd="0" destOrd="0" presId="urn:microsoft.com/office/officeart/2005/8/layout/radial6"/>
    <dgm:cxn modelId="{F52C43F2-006B-4116-AF59-0D562F3C5D31}" type="presOf" srcId="{2857B040-1047-4F65-B6C2-8662BD26B8D7}" destId="{8489E1AD-972B-4DE3-80DB-8CF4D6D5BF2D}" srcOrd="0" destOrd="0" presId="urn:microsoft.com/office/officeart/2005/8/layout/radial6"/>
    <dgm:cxn modelId="{FF629564-BC5B-439C-A1D5-FBD094FD33C4}" srcId="{11648228-20EE-4879-B950-3A628F763B55}" destId="{73A01123-C635-490C-B609-4882DF9B8E89}" srcOrd="0" destOrd="0" parTransId="{FB129A49-AAF6-419A-B060-E72616988210}" sibTransId="{77913482-EE67-46EF-9F9B-DB8AB61B8649}"/>
    <dgm:cxn modelId="{C350300C-4283-4EDD-BAA1-893DCC9385BB}" type="presOf" srcId="{D91A8B45-F8D1-44B9-B855-BE84CF5D28DD}" destId="{415BAE09-3D42-4192-923B-BEB175F9738C}" srcOrd="0" destOrd="0" presId="urn:microsoft.com/office/officeart/2005/8/layout/radial6"/>
    <dgm:cxn modelId="{4EB6BFF7-38A0-46E2-BC58-9AE9E806B16F}" type="presOf" srcId="{755C8ED0-985A-44DB-9D38-37AAD4A5A4F8}" destId="{2F34694E-E76E-4969-A22E-A9B114772E8E}" srcOrd="0" destOrd="0" presId="urn:microsoft.com/office/officeart/2005/8/layout/radial6"/>
    <dgm:cxn modelId="{66B6D50B-CFA2-4B61-BB04-572A848FE971}" type="presOf" srcId="{B8975EEB-C969-4E41-9DBD-3CEBE6F3F782}" destId="{D202AC29-D0D9-4CAB-B572-65923A0BE841}" srcOrd="0" destOrd="0" presId="urn:microsoft.com/office/officeart/2005/8/layout/radial6"/>
    <dgm:cxn modelId="{1EE48832-A3C2-4EF3-9292-45C3941FB6D4}" srcId="{73A01123-C635-490C-B609-4882DF9B8E89}" destId="{86EE1BF5-0883-4B71-869D-A5F5668390C6}" srcOrd="1" destOrd="0" parTransId="{FE134950-6FD9-4B7B-AAB3-AAE813DF1676}" sibTransId="{8D963ECA-E533-458F-BBD5-2B6491B4CFED}"/>
    <dgm:cxn modelId="{843E85EA-F8BC-48D2-891F-C6C8B77C536A}" type="presOf" srcId="{732128A3-2247-4A17-ABCA-A4EAD308A5A2}" destId="{78FBDD6C-1715-433B-9E60-8C7FC40D8733}" srcOrd="0" destOrd="0" presId="urn:microsoft.com/office/officeart/2005/8/layout/radial6"/>
    <dgm:cxn modelId="{A4BA35BA-4505-42F7-A75E-54A5E3716821}" srcId="{73A01123-C635-490C-B609-4882DF9B8E89}" destId="{2857B040-1047-4F65-B6C2-8662BD26B8D7}" srcOrd="0" destOrd="0" parTransId="{46AD0218-4220-4A48-B38D-03E40B664B6C}" sibTransId="{1F1FCC5E-0F89-4053-BDBF-93E886446203}"/>
    <dgm:cxn modelId="{6CA16CA4-D543-46A4-B040-037476157D5F}" srcId="{73A01123-C635-490C-B609-4882DF9B8E89}" destId="{27652F9F-A8E3-45D4-8848-BEA06C273067}" srcOrd="3" destOrd="0" parTransId="{580DE3A4-A834-4676-9B9B-CD4E801A7672}" sibTransId="{A0537A6C-743E-4761-A190-9E414E3EED85}"/>
    <dgm:cxn modelId="{44CE180C-1C16-48A1-866F-E570715298AF}" srcId="{73A01123-C635-490C-B609-4882DF9B8E89}" destId="{755C8ED0-985A-44DB-9D38-37AAD4A5A4F8}" srcOrd="4" destOrd="0" parTransId="{0DCD874A-F2BE-435D-A33F-CE489E81C2E2}" sibTransId="{732128A3-2247-4A17-ABCA-A4EAD308A5A2}"/>
    <dgm:cxn modelId="{71D248EE-D659-4D53-A1D1-99A73DB37765}" srcId="{73A01123-C635-490C-B609-4882DF9B8E89}" destId="{D91A8B45-F8D1-44B9-B855-BE84CF5D28DD}" srcOrd="2" destOrd="0" parTransId="{4394001E-616B-420E-A356-6B785B764713}" sibTransId="{B8975EEB-C969-4E41-9DBD-3CEBE6F3F782}"/>
    <dgm:cxn modelId="{88884F2C-DEE9-4AC1-BC81-E45FC82F98A7}" type="presOf" srcId="{8D963ECA-E533-458F-BBD5-2B6491B4CFED}" destId="{2F1A378B-BCC7-440D-906E-9CE120C14295}" srcOrd="0" destOrd="0" presId="urn:microsoft.com/office/officeart/2005/8/layout/radial6"/>
    <dgm:cxn modelId="{0ADD621A-3550-4037-AFAC-C39F8F3F3759}" type="presOf" srcId="{73A01123-C635-490C-B609-4882DF9B8E89}" destId="{02CCDA9F-2B54-4831-AEF0-191CD474B5C1}" srcOrd="0" destOrd="0" presId="urn:microsoft.com/office/officeart/2005/8/layout/radial6"/>
    <dgm:cxn modelId="{89FCB059-0E6C-4C54-A53F-CC46D7E306F7}" type="presOf" srcId="{11648228-20EE-4879-B950-3A628F763B55}" destId="{3658DFF8-5783-4A38-91A6-CC7FB85DDF7F}" srcOrd="0" destOrd="0" presId="urn:microsoft.com/office/officeart/2005/8/layout/radial6"/>
    <dgm:cxn modelId="{65AEED99-B3AC-48DC-969F-A258F13B177E}" type="presOf" srcId="{86EE1BF5-0883-4B71-869D-A5F5668390C6}" destId="{F6227B6F-4914-4491-B338-54B6FDE4CF22}" srcOrd="0" destOrd="0" presId="urn:microsoft.com/office/officeart/2005/8/layout/radial6"/>
    <dgm:cxn modelId="{B4126540-1D16-4FF7-9324-34FC6DB9211B}" type="presOf" srcId="{27652F9F-A8E3-45D4-8848-BEA06C273067}" destId="{6248B507-6F82-435E-8628-AD47B4D46B2D}" srcOrd="0" destOrd="0" presId="urn:microsoft.com/office/officeart/2005/8/layout/radial6"/>
    <dgm:cxn modelId="{484DA1F5-853B-434F-AD48-2C16B1A0E0F4}" type="presOf" srcId="{A0537A6C-743E-4761-A190-9E414E3EED85}" destId="{7560FC3D-F129-49DC-BB77-D0B7DBC93EE1}" srcOrd="0" destOrd="0" presId="urn:microsoft.com/office/officeart/2005/8/layout/radial6"/>
    <dgm:cxn modelId="{FCA5A57C-5912-48CF-842F-448A261DF348}" type="presParOf" srcId="{3658DFF8-5783-4A38-91A6-CC7FB85DDF7F}" destId="{02CCDA9F-2B54-4831-AEF0-191CD474B5C1}" srcOrd="0" destOrd="0" presId="urn:microsoft.com/office/officeart/2005/8/layout/radial6"/>
    <dgm:cxn modelId="{157F03CE-67EC-4D92-A2B2-853B1F30D684}" type="presParOf" srcId="{3658DFF8-5783-4A38-91A6-CC7FB85DDF7F}" destId="{8489E1AD-972B-4DE3-80DB-8CF4D6D5BF2D}" srcOrd="1" destOrd="0" presId="urn:microsoft.com/office/officeart/2005/8/layout/radial6"/>
    <dgm:cxn modelId="{A55E2CA9-B6F5-4327-9D16-6F86ED78043A}" type="presParOf" srcId="{3658DFF8-5783-4A38-91A6-CC7FB85DDF7F}" destId="{6D2C52CE-BD91-49AC-8313-93EC9EABBEFB}" srcOrd="2" destOrd="0" presId="urn:microsoft.com/office/officeart/2005/8/layout/radial6"/>
    <dgm:cxn modelId="{694B44B0-2309-4D64-AF65-5C71CC891835}" type="presParOf" srcId="{3658DFF8-5783-4A38-91A6-CC7FB85DDF7F}" destId="{EA39EC91-8041-4397-849A-E0E570AD775F}" srcOrd="3" destOrd="0" presId="urn:microsoft.com/office/officeart/2005/8/layout/radial6"/>
    <dgm:cxn modelId="{D0B1183E-8984-40E6-ADC5-99C7C36FD19D}" type="presParOf" srcId="{3658DFF8-5783-4A38-91A6-CC7FB85DDF7F}" destId="{F6227B6F-4914-4491-B338-54B6FDE4CF22}" srcOrd="4" destOrd="0" presId="urn:microsoft.com/office/officeart/2005/8/layout/radial6"/>
    <dgm:cxn modelId="{434B790F-03ED-4130-9C26-A880B2D99268}" type="presParOf" srcId="{3658DFF8-5783-4A38-91A6-CC7FB85DDF7F}" destId="{877F10BD-BA05-45F1-A7D3-C99214A73807}" srcOrd="5" destOrd="0" presId="urn:microsoft.com/office/officeart/2005/8/layout/radial6"/>
    <dgm:cxn modelId="{888ED2EC-B9E5-4C13-B9B4-AB472A9AE1BB}" type="presParOf" srcId="{3658DFF8-5783-4A38-91A6-CC7FB85DDF7F}" destId="{2F1A378B-BCC7-440D-906E-9CE120C14295}" srcOrd="6" destOrd="0" presId="urn:microsoft.com/office/officeart/2005/8/layout/radial6"/>
    <dgm:cxn modelId="{D2BA58F6-F6C5-4545-9FCA-2DCA4E9619DB}" type="presParOf" srcId="{3658DFF8-5783-4A38-91A6-CC7FB85DDF7F}" destId="{415BAE09-3D42-4192-923B-BEB175F9738C}" srcOrd="7" destOrd="0" presId="urn:microsoft.com/office/officeart/2005/8/layout/radial6"/>
    <dgm:cxn modelId="{066BBF24-8FAF-40CB-AA5E-D237BCC7722E}" type="presParOf" srcId="{3658DFF8-5783-4A38-91A6-CC7FB85DDF7F}" destId="{92B8F837-0D36-4578-9EEB-352D5866ADB2}" srcOrd="8" destOrd="0" presId="urn:microsoft.com/office/officeart/2005/8/layout/radial6"/>
    <dgm:cxn modelId="{83278207-4088-4344-81D5-95F5B738BC81}" type="presParOf" srcId="{3658DFF8-5783-4A38-91A6-CC7FB85DDF7F}" destId="{D202AC29-D0D9-4CAB-B572-65923A0BE841}" srcOrd="9" destOrd="0" presId="urn:microsoft.com/office/officeart/2005/8/layout/radial6"/>
    <dgm:cxn modelId="{F1ADBB9D-D431-4385-AFD1-ECF57701F629}" type="presParOf" srcId="{3658DFF8-5783-4A38-91A6-CC7FB85DDF7F}" destId="{6248B507-6F82-435E-8628-AD47B4D46B2D}" srcOrd="10" destOrd="0" presId="urn:microsoft.com/office/officeart/2005/8/layout/radial6"/>
    <dgm:cxn modelId="{AF9F0E12-4B0F-459C-BE45-2AD68077C0D3}" type="presParOf" srcId="{3658DFF8-5783-4A38-91A6-CC7FB85DDF7F}" destId="{15FE8234-F980-4341-8F89-B5B25CE0158C}" srcOrd="11" destOrd="0" presId="urn:microsoft.com/office/officeart/2005/8/layout/radial6"/>
    <dgm:cxn modelId="{EB2A2046-BE63-4121-B032-0382EF4C9C27}" type="presParOf" srcId="{3658DFF8-5783-4A38-91A6-CC7FB85DDF7F}" destId="{7560FC3D-F129-49DC-BB77-D0B7DBC93EE1}" srcOrd="12" destOrd="0" presId="urn:microsoft.com/office/officeart/2005/8/layout/radial6"/>
    <dgm:cxn modelId="{6AB63A6C-8684-4383-A5A9-39B791D8C4AA}" type="presParOf" srcId="{3658DFF8-5783-4A38-91A6-CC7FB85DDF7F}" destId="{2F34694E-E76E-4969-A22E-A9B114772E8E}" srcOrd="13" destOrd="0" presId="urn:microsoft.com/office/officeart/2005/8/layout/radial6"/>
    <dgm:cxn modelId="{E5DD95F1-8BDE-4599-B256-88555A76F0A1}" type="presParOf" srcId="{3658DFF8-5783-4A38-91A6-CC7FB85DDF7F}" destId="{6B845E6E-3ADA-460E-9AA9-6FF004F5985E}" srcOrd="14" destOrd="0" presId="urn:microsoft.com/office/officeart/2005/8/layout/radial6"/>
    <dgm:cxn modelId="{19695299-9F63-49F2-9D1C-3BB5D5041BC0}" type="presParOf" srcId="{3658DFF8-5783-4A38-91A6-CC7FB85DDF7F}" destId="{78FBDD6C-1715-433B-9E60-8C7FC40D8733}" srcOrd="15" destOrd="0" presId="urn:microsoft.com/office/officeart/2005/8/layout/radial6"/>
  </dgm:cxnLst>
  <dgm:bg>
    <a:solidFill>
      <a:schemeClr val="accent5">
        <a:lumMod val="20000"/>
        <a:lumOff val="80000"/>
      </a:schemeClr>
    </a:solid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BDD6C-1715-433B-9E60-8C7FC40D8733}">
      <dsp:nvSpPr>
        <dsp:cNvPr id="0" name=""/>
        <dsp:cNvSpPr/>
      </dsp:nvSpPr>
      <dsp:spPr>
        <a:xfrm>
          <a:off x="2453724" y="621314"/>
          <a:ext cx="4154255" cy="4154255"/>
        </a:xfrm>
        <a:prstGeom prst="blockArc">
          <a:avLst>
            <a:gd name="adj1" fmla="val 11880000"/>
            <a:gd name="adj2" fmla="val 16200000"/>
            <a:gd name="adj3" fmla="val 4638"/>
          </a:avLst>
        </a:prstGeom>
        <a:solidFill>
          <a:schemeClr val="accent5">
            <a:shade val="90000"/>
            <a:hueOff val="415426"/>
            <a:satOff val="-8871"/>
            <a:lumOff val="3310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560FC3D-F129-49DC-BB77-D0B7DBC93EE1}">
      <dsp:nvSpPr>
        <dsp:cNvPr id="0" name=""/>
        <dsp:cNvSpPr/>
      </dsp:nvSpPr>
      <dsp:spPr>
        <a:xfrm>
          <a:off x="2453724" y="621314"/>
          <a:ext cx="4154255" cy="4154255"/>
        </a:xfrm>
        <a:prstGeom prst="blockArc">
          <a:avLst>
            <a:gd name="adj1" fmla="val 7560000"/>
            <a:gd name="adj2" fmla="val 11880000"/>
            <a:gd name="adj3" fmla="val 4638"/>
          </a:avLst>
        </a:prstGeom>
        <a:solidFill>
          <a:schemeClr val="accent5">
            <a:shade val="90000"/>
            <a:hueOff val="311570"/>
            <a:satOff val="-6653"/>
            <a:lumOff val="24832"/>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202AC29-D0D9-4CAB-B572-65923A0BE841}">
      <dsp:nvSpPr>
        <dsp:cNvPr id="0" name=""/>
        <dsp:cNvSpPr/>
      </dsp:nvSpPr>
      <dsp:spPr>
        <a:xfrm>
          <a:off x="2453724" y="621314"/>
          <a:ext cx="4154255" cy="4154255"/>
        </a:xfrm>
        <a:prstGeom prst="blockArc">
          <a:avLst>
            <a:gd name="adj1" fmla="val 3240000"/>
            <a:gd name="adj2" fmla="val 7560000"/>
            <a:gd name="adj3" fmla="val 4638"/>
          </a:avLst>
        </a:prstGeom>
        <a:solidFill>
          <a:schemeClr val="accent5">
            <a:shade val="90000"/>
            <a:hueOff val="207713"/>
            <a:satOff val="-4436"/>
            <a:lumOff val="1655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2F1A378B-BCC7-440D-906E-9CE120C14295}">
      <dsp:nvSpPr>
        <dsp:cNvPr id="0" name=""/>
        <dsp:cNvSpPr/>
      </dsp:nvSpPr>
      <dsp:spPr>
        <a:xfrm>
          <a:off x="2453724" y="621314"/>
          <a:ext cx="4154255" cy="4154255"/>
        </a:xfrm>
        <a:prstGeom prst="blockArc">
          <a:avLst>
            <a:gd name="adj1" fmla="val 20520000"/>
            <a:gd name="adj2" fmla="val 3240000"/>
            <a:gd name="adj3" fmla="val 4638"/>
          </a:avLst>
        </a:prstGeom>
        <a:solidFill>
          <a:schemeClr val="accent5">
            <a:shade val="90000"/>
            <a:hueOff val="103857"/>
            <a:satOff val="-2218"/>
            <a:lumOff val="8277"/>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A39EC91-8041-4397-849A-E0E570AD775F}">
      <dsp:nvSpPr>
        <dsp:cNvPr id="0" name=""/>
        <dsp:cNvSpPr/>
      </dsp:nvSpPr>
      <dsp:spPr>
        <a:xfrm>
          <a:off x="2453724" y="621314"/>
          <a:ext cx="4154255" cy="4154255"/>
        </a:xfrm>
        <a:prstGeom prst="blockArc">
          <a:avLst>
            <a:gd name="adj1" fmla="val 16200000"/>
            <a:gd name="adj2" fmla="val 20520000"/>
            <a:gd name="adj3" fmla="val 4638"/>
          </a:avLst>
        </a:prstGeom>
        <a:solidFill>
          <a:schemeClr val="accent5">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2CCDA9F-2B54-4831-AEF0-191CD474B5C1}">
      <dsp:nvSpPr>
        <dsp:cNvPr id="0" name=""/>
        <dsp:cNvSpPr/>
      </dsp:nvSpPr>
      <dsp:spPr>
        <a:xfrm>
          <a:off x="3575125" y="1742715"/>
          <a:ext cx="1911453" cy="1911453"/>
        </a:xfrm>
        <a:prstGeom prst="ellipse">
          <a:avLst/>
        </a:prstGeom>
        <a:solidFill>
          <a:schemeClr val="accent5">
            <a:alpha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6040" tIns="66040" rIns="66040" bIns="66040" numCol="1" spcCol="1270" anchor="ctr" anchorCtr="0">
          <a:noAutofit/>
        </a:bodyPr>
        <a:lstStyle/>
        <a:p>
          <a:pPr lvl="0" algn="ctr" defTabSz="2311400">
            <a:lnSpc>
              <a:spcPct val="90000"/>
            </a:lnSpc>
            <a:spcBef>
              <a:spcPct val="0"/>
            </a:spcBef>
            <a:spcAft>
              <a:spcPct val="35000"/>
            </a:spcAft>
          </a:pPr>
          <a:r>
            <a:rPr lang="en-US" sz="5200" kern="1200" dirty="0" smtClean="0"/>
            <a:t>NOC</a:t>
          </a:r>
          <a:endParaRPr lang="en-US" sz="5200" kern="1200" dirty="0"/>
        </a:p>
      </dsp:txBody>
      <dsp:txXfrm>
        <a:off x="3855051" y="2022641"/>
        <a:ext cx="1351601" cy="1351601"/>
      </dsp:txXfrm>
    </dsp:sp>
    <dsp:sp modelId="{8489E1AD-972B-4DE3-80DB-8CF4D6D5BF2D}">
      <dsp:nvSpPr>
        <dsp:cNvPr id="0" name=""/>
        <dsp:cNvSpPr/>
      </dsp:nvSpPr>
      <dsp:spPr>
        <a:xfrm>
          <a:off x="3861843" y="474"/>
          <a:ext cx="1338017" cy="1338017"/>
        </a:xfrm>
        <a:prstGeom prst="ellipse">
          <a:avLst/>
        </a:prstGeom>
        <a:solidFill>
          <a:schemeClr val="accent5">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latin typeface="Times New Roman" pitchFamily="18" charset="0"/>
              <a:cs typeface="Times New Roman" pitchFamily="18" charset="0"/>
            </a:rPr>
            <a:t>IPN</a:t>
          </a:r>
          <a:endParaRPr lang="en-US" sz="3000" kern="1200" dirty="0"/>
        </a:p>
      </dsp:txBody>
      <dsp:txXfrm>
        <a:off x="4057791" y="196422"/>
        <a:ext cx="946121" cy="946121"/>
      </dsp:txXfrm>
    </dsp:sp>
    <dsp:sp modelId="{F6227B6F-4914-4491-B338-54B6FDE4CF22}">
      <dsp:nvSpPr>
        <dsp:cNvPr id="0" name=""/>
        <dsp:cNvSpPr/>
      </dsp:nvSpPr>
      <dsp:spPr>
        <a:xfrm>
          <a:off x="5791498" y="1402450"/>
          <a:ext cx="1338017" cy="1338017"/>
        </a:xfrm>
        <a:prstGeom prst="ellipse">
          <a:avLst/>
        </a:prstGeom>
        <a:solidFill>
          <a:schemeClr val="accent5">
            <a:alpha val="90000"/>
            <a:hueOff val="0"/>
            <a:satOff val="0"/>
            <a:lumOff val="0"/>
            <a:alphaOff val="-1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smtClean="0">
              <a:latin typeface="Times New Roman" pitchFamily="18" charset="0"/>
              <a:cs typeface="Times New Roman" pitchFamily="18" charset="0"/>
            </a:rPr>
            <a:t>TRX</a:t>
          </a:r>
          <a:endParaRPr lang="en-US" sz="3000" kern="1200" dirty="0"/>
        </a:p>
      </dsp:txBody>
      <dsp:txXfrm>
        <a:off x="5987446" y="1598398"/>
        <a:ext cx="946121" cy="946121"/>
      </dsp:txXfrm>
    </dsp:sp>
    <dsp:sp modelId="{415BAE09-3D42-4192-923B-BEB175F9738C}">
      <dsp:nvSpPr>
        <dsp:cNvPr id="0" name=""/>
        <dsp:cNvSpPr/>
      </dsp:nvSpPr>
      <dsp:spPr>
        <a:xfrm>
          <a:off x="5054435" y="3670895"/>
          <a:ext cx="1338017" cy="1338017"/>
        </a:xfrm>
        <a:prstGeom prst="ellipse">
          <a:avLst/>
        </a:prstGeom>
        <a:solidFill>
          <a:schemeClr val="accent5">
            <a:alpha val="90000"/>
            <a:hueOff val="0"/>
            <a:satOff val="0"/>
            <a:lumOff val="0"/>
            <a:alphaOff val="-2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smtClean="0">
              <a:latin typeface="Times New Roman" pitchFamily="18" charset="0"/>
              <a:cs typeface="Times New Roman" pitchFamily="18" charset="0"/>
            </a:rPr>
            <a:t>RAN</a:t>
          </a:r>
          <a:endParaRPr lang="en-US" sz="3000" kern="1200" dirty="0"/>
        </a:p>
      </dsp:txBody>
      <dsp:txXfrm>
        <a:off x="5250383" y="3866843"/>
        <a:ext cx="946121" cy="946121"/>
      </dsp:txXfrm>
    </dsp:sp>
    <dsp:sp modelId="{6248B507-6F82-435E-8628-AD47B4D46B2D}">
      <dsp:nvSpPr>
        <dsp:cNvPr id="0" name=""/>
        <dsp:cNvSpPr/>
      </dsp:nvSpPr>
      <dsp:spPr>
        <a:xfrm>
          <a:off x="2669251" y="3670895"/>
          <a:ext cx="1338017" cy="1338017"/>
        </a:xfrm>
        <a:prstGeom prst="ellipse">
          <a:avLst/>
        </a:prstGeom>
        <a:solidFill>
          <a:schemeClr val="accent5">
            <a:alpha val="90000"/>
            <a:hueOff val="0"/>
            <a:satOff val="0"/>
            <a:lumOff val="0"/>
            <a:alphaOff val="-3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latin typeface="Times New Roman" pitchFamily="18" charset="0"/>
              <a:cs typeface="Times New Roman" pitchFamily="18" charset="0"/>
            </a:rPr>
            <a:t>SITE</a:t>
          </a:r>
          <a:endParaRPr lang="en-US" sz="3000" kern="1200" dirty="0"/>
        </a:p>
      </dsp:txBody>
      <dsp:txXfrm>
        <a:off x="2865199" y="3866843"/>
        <a:ext cx="946121" cy="946121"/>
      </dsp:txXfrm>
    </dsp:sp>
    <dsp:sp modelId="{2F34694E-E76E-4969-A22E-A9B114772E8E}">
      <dsp:nvSpPr>
        <dsp:cNvPr id="0" name=""/>
        <dsp:cNvSpPr/>
      </dsp:nvSpPr>
      <dsp:spPr>
        <a:xfrm>
          <a:off x="1932188" y="1402450"/>
          <a:ext cx="1338017" cy="1338017"/>
        </a:xfrm>
        <a:prstGeom prst="ellipse">
          <a:avLst/>
        </a:prstGeom>
        <a:solidFill>
          <a:schemeClr val="accent5">
            <a:alpha val="90000"/>
            <a:hueOff val="0"/>
            <a:satOff val="0"/>
            <a:lumOff val="0"/>
            <a:alpha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CORE</a:t>
          </a:r>
          <a:endParaRPr lang="en-US" sz="3000" kern="1200" dirty="0"/>
        </a:p>
      </dsp:txBody>
      <dsp:txXfrm>
        <a:off x="2128136" y="1598398"/>
        <a:ext cx="946121" cy="94612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016AA-5530-42E1-B48A-44D588B5CEF4}" type="datetimeFigureOut">
              <a:rPr lang="en-US" smtClean="0"/>
              <a:t>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7A0CF-0DE1-4A6A-B743-6419077A0AB1}" type="slidenum">
              <a:rPr lang="en-US" smtClean="0"/>
              <a:t>‹#›</a:t>
            </a:fld>
            <a:endParaRPr lang="en-US"/>
          </a:p>
        </p:txBody>
      </p:sp>
    </p:spTree>
    <p:extLst>
      <p:ext uri="{BB962C8B-B14F-4D97-AF65-F5344CB8AC3E}">
        <p14:creationId xmlns:p14="http://schemas.microsoft.com/office/powerpoint/2010/main" val="1018031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10"/>
          </p:nvPr>
        </p:nvSpPr>
        <p:spPr/>
        <p:txBody>
          <a:bodyPr/>
          <a:lstStyle/>
          <a:p>
            <a:fld id="{4F07A0CF-0DE1-4A6A-B743-6419077A0AB1}" type="slidenum">
              <a:rPr lang="en-US" smtClean="0"/>
              <a:t>1</a:t>
            </a:fld>
            <a:endParaRPr lang="en-US" dirty="0"/>
          </a:p>
        </p:txBody>
      </p:sp>
    </p:spTree>
    <p:extLst>
      <p:ext uri="{BB962C8B-B14F-4D97-AF65-F5344CB8AC3E}">
        <p14:creationId xmlns:p14="http://schemas.microsoft.com/office/powerpoint/2010/main" val="2934529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10</a:t>
            </a:fld>
            <a:endParaRPr lang="en-US"/>
          </a:p>
        </p:txBody>
      </p:sp>
    </p:spTree>
    <p:extLst>
      <p:ext uri="{BB962C8B-B14F-4D97-AF65-F5344CB8AC3E}">
        <p14:creationId xmlns:p14="http://schemas.microsoft.com/office/powerpoint/2010/main" val="5057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Times New Roman" panose="02020603050405020304" pitchFamily="18" charset="0"/>
                <a:ea typeface="Malgun Gothic" panose="020B0503020000020004" pitchFamily="50" charset="-127"/>
                <a:cs typeface="Times New Roman" panose="02020603050405020304" pitchFamily="18" charset="0"/>
                <a:sym typeface="+mn-ea"/>
              </a:rPr>
              <a:t>TS/IPTND/IPND</a:t>
            </a: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11</a:t>
            </a:fld>
            <a:endParaRPr lang="en-US"/>
          </a:p>
        </p:txBody>
      </p:sp>
    </p:spTree>
    <p:extLst>
      <p:ext uri="{BB962C8B-B14F-4D97-AF65-F5344CB8AC3E}">
        <p14:creationId xmlns:p14="http://schemas.microsoft.com/office/powerpoint/2010/main" val="373908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n-MN" baseline="0" dirty="0">
              <a:sym typeface="+mn-ea"/>
            </a:endParaRPr>
          </a:p>
        </p:txBody>
      </p:sp>
      <p:sp>
        <p:nvSpPr>
          <p:cNvPr id="4" name="Slide Number Placeholder 3"/>
          <p:cNvSpPr>
            <a:spLocks noGrp="1"/>
          </p:cNvSpPr>
          <p:nvPr>
            <p:ph type="sldNum" sz="quarter" idx="5"/>
          </p:nvPr>
        </p:nvSpPr>
        <p:spPr/>
        <p:txBody>
          <a:bodyPr/>
          <a:lstStyle/>
          <a:p>
            <a:fld id="{4F07A0CF-0DE1-4A6A-B743-6419077A0AB1}" type="slidenum">
              <a:rPr lang="en-US" smtClean="0"/>
              <a:t>12</a:t>
            </a:fld>
            <a:endParaRPr lang="en-US"/>
          </a:p>
        </p:txBody>
      </p:sp>
    </p:spTree>
    <p:extLst>
      <p:ext uri="{BB962C8B-B14F-4D97-AF65-F5344CB8AC3E}">
        <p14:creationId xmlns:p14="http://schemas.microsoft.com/office/powerpoint/2010/main" val="338100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n-MN" baseline="0" dirty="0">
              <a:sym typeface="+mn-ea"/>
            </a:endParaRPr>
          </a:p>
        </p:txBody>
      </p:sp>
      <p:sp>
        <p:nvSpPr>
          <p:cNvPr id="4" name="Slide Number Placeholder 3"/>
          <p:cNvSpPr>
            <a:spLocks noGrp="1"/>
          </p:cNvSpPr>
          <p:nvPr>
            <p:ph type="sldNum" sz="quarter" idx="5"/>
          </p:nvPr>
        </p:nvSpPr>
        <p:spPr/>
        <p:txBody>
          <a:bodyPr/>
          <a:lstStyle/>
          <a:p>
            <a:fld id="{4F07A0CF-0DE1-4A6A-B743-6419077A0AB1}" type="slidenum">
              <a:rPr lang="en-US" smtClean="0"/>
              <a:t>13</a:t>
            </a:fld>
            <a:endParaRPr lang="en-US"/>
          </a:p>
        </p:txBody>
      </p:sp>
    </p:spTree>
    <p:extLst>
      <p:ext uri="{BB962C8B-B14F-4D97-AF65-F5344CB8AC3E}">
        <p14:creationId xmlns:p14="http://schemas.microsoft.com/office/powerpoint/2010/main" val="3177040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A0CF-0DE1-4A6A-B743-6419077A0AB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6553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A0CF-0DE1-4A6A-B743-6419077A0AB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5531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16</a:t>
            </a:fld>
            <a:endParaRPr lang="en-US"/>
          </a:p>
        </p:txBody>
      </p:sp>
    </p:spTree>
    <p:extLst>
      <p:ext uri="{BB962C8B-B14F-4D97-AF65-F5344CB8AC3E}">
        <p14:creationId xmlns:p14="http://schemas.microsoft.com/office/powerpoint/2010/main" val="3501097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ULN_SHD_31hor_Naran_IPRAN </a:t>
            </a:r>
            <a:r>
              <a:rPr lang="mn-MN" dirty="0" smtClean="0"/>
              <a:t>болон </a:t>
            </a:r>
            <a:r>
              <a:rPr lang="en-US" dirty="0" smtClean="0"/>
              <a:t>ULN_BGD_8hor_EnhTaivan33Bair_IPRAN</a:t>
            </a:r>
            <a:r>
              <a:rPr lang="mn-MN" dirty="0" smtClean="0"/>
              <a:t> 5</a:t>
            </a:r>
            <a:r>
              <a:rPr lang="en-US" dirty="0" smtClean="0"/>
              <a:t>G</a:t>
            </a:r>
            <a:r>
              <a:rPr lang="en-US" baseline="0" dirty="0" smtClean="0"/>
              <a:t> </a:t>
            </a:r>
            <a:r>
              <a:rPr lang="mn-MN" baseline="0" dirty="0" smtClean="0"/>
              <a:t>сүлжээг оруулах ажилд зориулан 10</a:t>
            </a:r>
            <a:r>
              <a:rPr lang="en-US" baseline="0" dirty="0" smtClean="0"/>
              <a:t>G </a:t>
            </a:r>
            <a:r>
              <a:rPr lang="mn-MN" baseline="0" dirty="0" smtClean="0"/>
              <a:t>картыг өргөтгөх ажил хийгдсэн.</a:t>
            </a:r>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17</a:t>
            </a:fld>
            <a:endParaRPr lang="en-US"/>
          </a:p>
        </p:txBody>
      </p:sp>
    </p:spTree>
    <p:extLst>
      <p:ext uri="{BB962C8B-B14F-4D97-AF65-F5344CB8AC3E}">
        <p14:creationId xmlns:p14="http://schemas.microsoft.com/office/powerpoint/2010/main" val="2635961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18</a:t>
            </a:fld>
            <a:endParaRPr lang="en-US"/>
          </a:p>
        </p:txBody>
      </p:sp>
    </p:spTree>
    <p:extLst>
      <p:ext uri="{BB962C8B-B14F-4D97-AF65-F5344CB8AC3E}">
        <p14:creationId xmlns:p14="http://schemas.microsoft.com/office/powerpoint/2010/main" val="3526438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F07A0CF-0DE1-4A6A-B743-6419077A0AB1}" type="slidenum">
              <a:rPr lang="en-US" smtClean="0"/>
              <a:t>19</a:t>
            </a:fld>
            <a:endParaRPr lang="en-US"/>
          </a:p>
        </p:txBody>
      </p:sp>
    </p:spTree>
    <p:extLst>
      <p:ext uri="{BB962C8B-B14F-4D97-AF65-F5344CB8AC3E}">
        <p14:creationId xmlns:p14="http://schemas.microsoft.com/office/powerpoint/2010/main" val="4005785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10"/>
          </p:nvPr>
        </p:nvSpPr>
        <p:spPr/>
        <p:txBody>
          <a:bodyPr/>
          <a:lstStyle/>
          <a:p>
            <a:fld id="{4F07A0CF-0DE1-4A6A-B743-6419077A0AB1}" type="slidenum">
              <a:rPr lang="en-US" smtClean="0"/>
              <a:t>2</a:t>
            </a:fld>
            <a:endParaRPr lang="en-US" dirty="0"/>
          </a:p>
        </p:txBody>
      </p:sp>
    </p:spTree>
    <p:extLst>
      <p:ext uri="{BB962C8B-B14F-4D97-AF65-F5344CB8AC3E}">
        <p14:creationId xmlns:p14="http://schemas.microsoft.com/office/powerpoint/2010/main" val="1714145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aseline="0" dirty="0" smtClean="0">
                <a:cs typeface="+mn-cs"/>
              </a:rPr>
              <a:t>PM MPLS Ring check /Core, </a:t>
            </a:r>
            <a:r>
              <a:rPr lang="en-US" altLang="en-US" baseline="0" dirty="0" err="1" smtClean="0">
                <a:cs typeface="+mn-cs"/>
              </a:rPr>
              <a:t>Agg</a:t>
            </a:r>
            <a:r>
              <a:rPr lang="en-US" altLang="en-US" baseline="0" dirty="0" smtClean="0">
                <a:cs typeface="+mn-cs"/>
              </a:rPr>
              <a:t>, Access /</a:t>
            </a:r>
            <a:r>
              <a:rPr lang="mn-MN" altLang="en-US" baseline="0" dirty="0" smtClean="0">
                <a:cs typeface="+mn-cs"/>
              </a:rPr>
              <a:t> Урьдчилсан сэргийлэх  ажил хийх</a:t>
            </a:r>
            <a:endParaRPr lang="en-US" altLang="en-US" baseline="0" dirty="0" smtClean="0">
              <a:cs typeface="+mn-cs"/>
            </a:endParaRPr>
          </a:p>
          <a:p>
            <a:r>
              <a:rPr lang="en-US" altLang="en-US" baseline="0" dirty="0" smtClean="0">
                <a:cs typeface="+mn-cs"/>
              </a:rPr>
              <a:t>KPI </a:t>
            </a:r>
            <a:r>
              <a:rPr lang="mn-MN" altLang="en-US" baseline="0" dirty="0" smtClean="0">
                <a:cs typeface="+mn-cs"/>
              </a:rPr>
              <a:t>/</a:t>
            </a:r>
            <a:r>
              <a:rPr lang="en-US" altLang="en-US" baseline="0" dirty="0" smtClean="0">
                <a:cs typeface="+mn-cs"/>
              </a:rPr>
              <a:t>Gateway, Core, </a:t>
            </a:r>
            <a:r>
              <a:rPr lang="en-US" altLang="en-US" baseline="0" dirty="0" err="1" smtClean="0">
                <a:cs typeface="+mn-cs"/>
              </a:rPr>
              <a:t>Agg</a:t>
            </a:r>
            <a:r>
              <a:rPr lang="en-US" altLang="en-US" baseline="0" dirty="0" smtClean="0">
                <a:cs typeface="+mn-cs"/>
              </a:rPr>
              <a:t>, Access</a:t>
            </a:r>
            <a:r>
              <a:rPr lang="mn-MN" altLang="en-US" baseline="0" dirty="0" smtClean="0">
                <a:cs typeface="+mn-cs"/>
              </a:rPr>
              <a:t>/</a:t>
            </a:r>
            <a:r>
              <a:rPr lang="en-US" altLang="en-US" baseline="0" dirty="0" smtClean="0">
                <a:cs typeface="+mn-cs"/>
              </a:rPr>
              <a:t>  7 </a:t>
            </a:r>
            <a:r>
              <a:rPr lang="mn-MN" altLang="en-US" baseline="0" dirty="0" smtClean="0">
                <a:cs typeface="+mn-cs"/>
              </a:rPr>
              <a:t>хоногийн тайлан гаргах</a:t>
            </a:r>
            <a:endParaRPr lang="en-US" altLang="en-US" baseline="0" dirty="0" smtClean="0">
              <a:cs typeface="+mn-cs"/>
            </a:endParaRPr>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20</a:t>
            </a:fld>
            <a:endParaRPr lang="en-US"/>
          </a:p>
        </p:txBody>
      </p:sp>
    </p:spTree>
    <p:extLst>
      <p:ext uri="{BB962C8B-B14F-4D97-AF65-F5344CB8AC3E}">
        <p14:creationId xmlns:p14="http://schemas.microsoft.com/office/powerpoint/2010/main" val="2744004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F07A0CF-0DE1-4A6A-B743-6419077A0AB1}" type="slidenum">
              <a:rPr lang="en-US" smtClean="0">
                <a:solidFill>
                  <a:prstClr val="black"/>
                </a:solidFill>
              </a:rPr>
              <a:pPr>
                <a:defRPr/>
              </a:pPr>
              <a:t>21</a:t>
            </a:fld>
            <a:endParaRPr lang="en-US">
              <a:solidFill>
                <a:prstClr val="black"/>
              </a:solidFill>
            </a:endParaRPr>
          </a:p>
        </p:txBody>
      </p:sp>
    </p:spTree>
    <p:extLst>
      <p:ext uri="{BB962C8B-B14F-4D97-AF65-F5344CB8AC3E}">
        <p14:creationId xmlns:p14="http://schemas.microsoft.com/office/powerpoint/2010/main" val="642991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22</a:t>
            </a:fld>
            <a:endParaRPr lang="en-US"/>
          </a:p>
        </p:txBody>
      </p:sp>
    </p:spTree>
    <p:extLst>
      <p:ext uri="{BB962C8B-B14F-4D97-AF65-F5344CB8AC3E}">
        <p14:creationId xmlns:p14="http://schemas.microsoft.com/office/powerpoint/2010/main" val="422515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23</a:t>
            </a:fld>
            <a:endParaRPr lang="en-US"/>
          </a:p>
        </p:txBody>
      </p:sp>
    </p:spTree>
    <p:extLst>
      <p:ext uri="{BB962C8B-B14F-4D97-AF65-F5344CB8AC3E}">
        <p14:creationId xmlns:p14="http://schemas.microsoft.com/office/powerpoint/2010/main" val="2829537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07A0CF-0DE1-4A6A-B743-6419077A0AB1}" type="slidenum">
              <a:rPr lang="en-US" smtClean="0"/>
              <a:t>24</a:t>
            </a:fld>
            <a:endParaRPr lang="en-US"/>
          </a:p>
        </p:txBody>
      </p:sp>
    </p:spTree>
    <p:extLst>
      <p:ext uri="{BB962C8B-B14F-4D97-AF65-F5344CB8AC3E}">
        <p14:creationId xmlns:p14="http://schemas.microsoft.com/office/powerpoint/2010/main" val="751217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3</a:t>
            </a:fld>
            <a:endParaRPr lang="en-US"/>
          </a:p>
        </p:txBody>
      </p:sp>
    </p:spTree>
    <p:extLst>
      <p:ext uri="{BB962C8B-B14F-4D97-AF65-F5344CB8AC3E}">
        <p14:creationId xmlns:p14="http://schemas.microsoft.com/office/powerpoint/2010/main" val="174411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4</a:t>
            </a:fld>
            <a:endParaRPr lang="en-US"/>
          </a:p>
        </p:txBody>
      </p:sp>
    </p:spTree>
    <p:extLst>
      <p:ext uri="{BB962C8B-B14F-4D97-AF65-F5344CB8AC3E}">
        <p14:creationId xmlns:p14="http://schemas.microsoft.com/office/powerpoint/2010/main" val="181889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5</a:t>
            </a:fld>
            <a:endParaRPr lang="en-US"/>
          </a:p>
        </p:txBody>
      </p:sp>
    </p:spTree>
    <p:extLst>
      <p:ext uri="{BB962C8B-B14F-4D97-AF65-F5344CB8AC3E}">
        <p14:creationId xmlns:p14="http://schemas.microsoft.com/office/powerpoint/2010/main" val="3405193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6</a:t>
            </a:fld>
            <a:endParaRPr lang="en-US"/>
          </a:p>
        </p:txBody>
      </p:sp>
    </p:spTree>
    <p:extLst>
      <p:ext uri="{BB962C8B-B14F-4D97-AF65-F5344CB8AC3E}">
        <p14:creationId xmlns:p14="http://schemas.microsoft.com/office/powerpoint/2010/main" val="180837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7</a:t>
            </a:fld>
            <a:endParaRPr lang="en-US"/>
          </a:p>
        </p:txBody>
      </p:sp>
    </p:spTree>
    <p:extLst>
      <p:ext uri="{BB962C8B-B14F-4D97-AF65-F5344CB8AC3E}">
        <p14:creationId xmlns:p14="http://schemas.microsoft.com/office/powerpoint/2010/main" val="58091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cs typeface="Mongolian Baiti" panose="03000500000000000000" charset="0"/>
            </a:endParaRPr>
          </a:p>
        </p:txBody>
      </p:sp>
      <p:sp>
        <p:nvSpPr>
          <p:cNvPr id="4" name="Slide Number Placeholder 3"/>
          <p:cNvSpPr>
            <a:spLocks noGrp="1"/>
          </p:cNvSpPr>
          <p:nvPr>
            <p:ph type="sldNum" sz="quarter" idx="5"/>
          </p:nvPr>
        </p:nvSpPr>
        <p:spPr/>
        <p:txBody>
          <a:bodyPr/>
          <a:lstStyle/>
          <a:p>
            <a:fld id="{4F07A0CF-0DE1-4A6A-B743-6419077A0AB1}" type="slidenum">
              <a:rPr lang="en-US" smtClean="0"/>
              <a:t>8</a:t>
            </a:fld>
            <a:endParaRPr lang="en-US"/>
          </a:p>
        </p:txBody>
      </p:sp>
    </p:spTree>
    <p:extLst>
      <p:ext uri="{BB962C8B-B14F-4D97-AF65-F5344CB8AC3E}">
        <p14:creationId xmlns:p14="http://schemas.microsoft.com/office/powerpoint/2010/main" val="222668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smtClean="0">
              <a:latin typeface="Calibri" panose="020F0502020204030204" charset="0"/>
              <a:cs typeface="Calibri" panose="020F0502020204030204" charset="0"/>
            </a:endParaRPr>
          </a:p>
          <a:p>
            <a:endParaRPr lang="en-US" dirty="0"/>
          </a:p>
        </p:txBody>
      </p:sp>
      <p:sp>
        <p:nvSpPr>
          <p:cNvPr id="4" name="Slide Number Placeholder 3"/>
          <p:cNvSpPr>
            <a:spLocks noGrp="1"/>
          </p:cNvSpPr>
          <p:nvPr>
            <p:ph type="sldNum" sz="quarter" idx="5"/>
          </p:nvPr>
        </p:nvSpPr>
        <p:spPr/>
        <p:txBody>
          <a:bodyPr/>
          <a:lstStyle/>
          <a:p>
            <a:fld id="{4F07A0CF-0DE1-4A6A-B743-6419077A0AB1}" type="slidenum">
              <a:rPr lang="en-US" smtClean="0"/>
              <a:t>9</a:t>
            </a:fld>
            <a:endParaRPr lang="en-US"/>
          </a:p>
        </p:txBody>
      </p:sp>
    </p:spTree>
    <p:extLst>
      <p:ext uri="{BB962C8B-B14F-4D97-AF65-F5344CB8AC3E}">
        <p14:creationId xmlns:p14="http://schemas.microsoft.com/office/powerpoint/2010/main" val="4259226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E78AD4-6E18-4F93-9AF2-52DC4FC0AB15}"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78AD4-6E18-4F93-9AF2-52DC4FC0AB15}"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78AD4-6E18-4F93-9AF2-52DC4FC0AB15}"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78AD4-6E18-4F93-9AF2-52DC4FC0AB15}"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78AD4-6E18-4F93-9AF2-52DC4FC0AB15}"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E78AD4-6E18-4F93-9AF2-52DC4FC0AB15}"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E78AD4-6E18-4F93-9AF2-52DC4FC0AB15}" type="datetimeFigureOut">
              <a:rPr lang="en-US" smtClean="0"/>
              <a:t>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E78AD4-6E18-4F93-9AF2-52DC4FC0AB15}" type="datetimeFigureOut">
              <a:rPr lang="en-US" smtClean="0"/>
              <a:t>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78AD4-6E18-4F93-9AF2-52DC4FC0AB15}" type="datetimeFigureOut">
              <a:rPr lang="en-US" smtClean="0"/>
              <a:t>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78AD4-6E18-4F93-9AF2-52DC4FC0AB15}"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78AD4-6E18-4F93-9AF2-52DC4FC0AB15}"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4FEF7-CD96-44FB-8BFF-F0D5893533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78AD4-6E18-4F93-9AF2-52DC4FC0AB15}" type="datetimeFigureOut">
              <a:rPr lang="en-US" smtClean="0"/>
              <a:t>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D4FEF7-CD96-44FB-8BFF-F0D5893533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jpe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4.svg"/><Relationship Id="rId4" Type="http://schemas.openxmlformats.org/officeDocument/2006/relationships/image" Target="../media/image39.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9.png"/><Relationship Id="rId12"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143512" y="533078"/>
            <a:ext cx="8146473" cy="1014730"/>
          </a:xfrm>
          <a:prstGeom prst="rect">
            <a:avLst/>
          </a:prstGeom>
        </p:spPr>
        <p:txBody>
          <a:bodyPr wrap="square">
            <a:spAutoFit/>
          </a:bodyPr>
          <a:lstStyle/>
          <a:p>
            <a:pPr algn="ctr"/>
            <a:r>
              <a:rPr lang="mn-MN" altLang="ko-KR" sz="6000" dirty="0">
                <a:solidFill>
                  <a:srgbClr val="464646"/>
                </a:solidFill>
                <a:latin typeface="Calibri" panose="020F0502020204030204" charset="0"/>
                <a:ea typeface="Malgun Gothic" panose="020B0503020000020004" pitchFamily="50" charset="-127"/>
                <a:cs typeface="Mongolian Baiti" panose="03000500000000000000" charset="0"/>
              </a:rPr>
              <a:t>Жинхлэх</a:t>
            </a:r>
            <a:r>
              <a:rPr lang="en-US" altLang="ko-KR" sz="6000" dirty="0">
                <a:solidFill>
                  <a:srgbClr val="464646"/>
                </a:solidFill>
                <a:latin typeface="Calibri" panose="020F0502020204030204" charset="0"/>
                <a:ea typeface="Malgun Gothic" panose="020B0503020000020004" pitchFamily="50" charset="-127"/>
                <a:cs typeface="Calibri" panose="020F0502020204030204" charset="0"/>
              </a:rPr>
              <a:t> тайлан</a:t>
            </a:r>
          </a:p>
        </p:txBody>
      </p:sp>
      <p:sp>
        <p:nvSpPr>
          <p:cNvPr id="3" name="Rectangle 2"/>
          <p:cNvSpPr/>
          <p:nvPr/>
        </p:nvSpPr>
        <p:spPr>
          <a:xfrm>
            <a:off x="3848735" y="1466215"/>
            <a:ext cx="3579495" cy="523220"/>
          </a:xfrm>
          <a:prstGeom prst="rect">
            <a:avLst/>
          </a:prstGeom>
        </p:spPr>
        <p:txBody>
          <a:bodyPr wrap="square">
            <a:spAutoFit/>
          </a:bodyPr>
          <a:lstStyle/>
          <a:p>
            <a:pPr lvl="1" algn="ctr"/>
            <a:r>
              <a:rPr lang="mn-MN" altLang="ko-KR" sz="2800" dirty="0" smtClean="0">
                <a:latin typeface="Arial" panose="020B0604020202020204" pitchFamily="34" charset="0"/>
                <a:ea typeface="Malgun Gothic" panose="020B0503020000020004" pitchFamily="50" charset="-127"/>
                <a:cs typeface="Mongolian Baiti" panose="03000500000000000000" charset="0"/>
              </a:rPr>
              <a:t>Б.Жавхлантөгс</a:t>
            </a:r>
            <a:endParaRPr lang="en-US" altLang="ko-KR" dirty="0">
              <a:latin typeface="Arial" panose="020B0604020202020204" pitchFamily="34" charset="0"/>
              <a:cs typeface="Arial" panose="020B0604020202020204" pitchFamily="34" charset="0"/>
            </a:endParaRPr>
          </a:p>
        </p:txBody>
      </p:sp>
      <p:sp>
        <p:nvSpPr>
          <p:cNvPr id="5" name="Text Box 4"/>
          <p:cNvSpPr txBox="1"/>
          <p:nvPr/>
        </p:nvSpPr>
        <p:spPr>
          <a:xfrm>
            <a:off x="1282700" y="3499485"/>
            <a:ext cx="3895090" cy="645160"/>
          </a:xfrm>
          <a:prstGeom prst="rect">
            <a:avLst/>
          </a:prstGeom>
          <a:noFill/>
        </p:spPr>
        <p:txBody>
          <a:bodyPr wrap="square" rtlCol="0">
            <a:spAutoFit/>
          </a:bodyPr>
          <a:lstStyle/>
          <a:p>
            <a:pPr lvl="1" algn="ctr"/>
            <a:r>
              <a:rPr lang="en-US" altLang="ko-KR" dirty="0" smtClean="0">
                <a:latin typeface="Calibri" panose="020F0502020204030204" charset="0"/>
                <a:ea typeface="Malgun Gothic" panose="020B0503020000020004" pitchFamily="50" charset="-127"/>
                <a:cs typeface="Calibri" panose="020F0502020204030204" charset="0"/>
                <a:sym typeface="+mn-ea"/>
              </a:rPr>
              <a:t>202</a:t>
            </a:r>
            <a:r>
              <a:rPr lang="mn-MN" altLang="ko-KR" dirty="0" smtClean="0">
                <a:latin typeface="Calibri" panose="020F0502020204030204" charset="0"/>
                <a:ea typeface="Malgun Gothic" panose="020B0503020000020004" pitchFamily="50" charset="-127"/>
                <a:cs typeface="Calibri" panose="020F0502020204030204" charset="0"/>
                <a:sym typeface="+mn-ea"/>
              </a:rPr>
              <a:t>4</a:t>
            </a:r>
            <a:r>
              <a:rPr lang="en-US" altLang="ko-KR" dirty="0" smtClean="0">
                <a:latin typeface="Calibri" panose="020F0502020204030204" charset="0"/>
                <a:ea typeface="Malgun Gothic" panose="020B0503020000020004" pitchFamily="50" charset="-127"/>
                <a:cs typeface="Calibri" panose="020F0502020204030204" charset="0"/>
                <a:sym typeface="+mn-ea"/>
              </a:rPr>
              <a:t>/</a:t>
            </a:r>
            <a:r>
              <a:rPr lang="mn-MN" altLang="ko-KR" dirty="0" smtClean="0">
                <a:latin typeface="Calibri" panose="020F0502020204030204" charset="0"/>
                <a:ea typeface="Malgun Gothic" panose="020B0503020000020004" pitchFamily="50" charset="-127"/>
                <a:cs typeface="Calibri" panose="020F0502020204030204" charset="0"/>
                <a:sym typeface="+mn-ea"/>
              </a:rPr>
              <a:t>10</a:t>
            </a:r>
            <a:r>
              <a:rPr lang="en-US" altLang="ko-KR" dirty="0" smtClean="0">
                <a:latin typeface="Calibri" panose="020F0502020204030204" charset="0"/>
                <a:ea typeface="Malgun Gothic" panose="020B0503020000020004" pitchFamily="50" charset="-127"/>
                <a:cs typeface="Calibri" panose="020F0502020204030204" charset="0"/>
                <a:sym typeface="+mn-ea"/>
              </a:rPr>
              <a:t>/</a:t>
            </a:r>
            <a:r>
              <a:rPr lang="mn-MN" altLang="ko-KR" dirty="0" smtClean="0">
                <a:latin typeface="Calibri" panose="020F0502020204030204" charset="0"/>
                <a:ea typeface="Malgun Gothic" panose="020B0503020000020004" pitchFamily="50" charset="-127"/>
                <a:cs typeface="Calibri" panose="020F0502020204030204" charset="0"/>
                <a:sym typeface="+mn-ea"/>
              </a:rPr>
              <a:t>01</a:t>
            </a:r>
            <a:r>
              <a:rPr lang="en-US" altLang="ko-KR" dirty="0" smtClean="0">
                <a:latin typeface="Calibri" panose="020F0502020204030204" charset="0"/>
                <a:ea typeface="Malgun Gothic" panose="020B0503020000020004" pitchFamily="50" charset="-127"/>
                <a:cs typeface="Calibri" panose="020F0502020204030204" charset="0"/>
                <a:sym typeface="+mn-ea"/>
              </a:rPr>
              <a:t>-202</a:t>
            </a:r>
            <a:r>
              <a:rPr lang="mn-MN" altLang="ko-KR" dirty="0" smtClean="0">
                <a:latin typeface="Calibri" panose="020F0502020204030204" charset="0"/>
                <a:ea typeface="Malgun Gothic" panose="020B0503020000020004" pitchFamily="50" charset="-127"/>
                <a:cs typeface="Calibri" panose="020F0502020204030204" charset="0"/>
                <a:sym typeface="+mn-ea"/>
              </a:rPr>
              <a:t>5</a:t>
            </a:r>
            <a:r>
              <a:rPr lang="en-US" altLang="ko-KR" dirty="0" smtClean="0">
                <a:latin typeface="Calibri" panose="020F0502020204030204" charset="0"/>
                <a:ea typeface="Malgun Gothic" panose="020B0503020000020004" pitchFamily="50" charset="-127"/>
                <a:cs typeface="Calibri" panose="020F0502020204030204" charset="0"/>
                <a:sym typeface="+mn-ea"/>
              </a:rPr>
              <a:t>/0</a:t>
            </a:r>
            <a:r>
              <a:rPr lang="mn-MN" altLang="ko-KR" dirty="0" smtClean="0">
                <a:latin typeface="Calibri" panose="020F0502020204030204" charset="0"/>
                <a:ea typeface="Malgun Gothic" panose="020B0503020000020004" pitchFamily="50" charset="-127"/>
                <a:cs typeface="Calibri" panose="020F0502020204030204" charset="0"/>
                <a:sym typeface="+mn-ea"/>
              </a:rPr>
              <a:t>1</a:t>
            </a:r>
            <a:r>
              <a:rPr lang="en-US" altLang="ko-KR" dirty="0" smtClean="0">
                <a:latin typeface="Calibri" panose="020F0502020204030204" charset="0"/>
                <a:ea typeface="Malgun Gothic" panose="020B0503020000020004" pitchFamily="50" charset="-127"/>
                <a:cs typeface="Calibri" panose="020F0502020204030204" charset="0"/>
                <a:sym typeface="+mn-ea"/>
              </a:rPr>
              <a:t>/</a:t>
            </a:r>
            <a:r>
              <a:rPr lang="mn-MN" altLang="ko-KR" dirty="0" smtClean="0">
                <a:latin typeface="Calibri" panose="020F0502020204030204" charset="0"/>
                <a:ea typeface="Malgun Gothic" panose="020B0503020000020004" pitchFamily="50" charset="-127"/>
                <a:cs typeface="Calibri" panose="020F0502020204030204" charset="0"/>
                <a:sym typeface="+mn-ea"/>
              </a:rPr>
              <a:t>01</a:t>
            </a:r>
            <a:endParaRPr lang="en-US" altLang="ko-KR" dirty="0">
              <a:latin typeface="Calibri" panose="020F0502020204030204" charset="0"/>
              <a:ea typeface="Malgun Gothic" panose="020B0503020000020004" pitchFamily="50" charset="-127"/>
              <a:cs typeface="Calibri" panose="020F0502020204030204" charset="0"/>
              <a:sym typeface="+mn-ea"/>
            </a:endParaRPr>
          </a:p>
          <a:p>
            <a:pPr lvl="1" algn="ctr"/>
            <a:r>
              <a:rPr lang="en-US" altLang="ko-KR" dirty="0" smtClean="0">
                <a:latin typeface="Calibri" panose="020F0502020204030204" charset="0"/>
                <a:ea typeface="Malgun Gothic" panose="020B0503020000020004" pitchFamily="50" charset="-127"/>
                <a:cs typeface="Calibri" panose="020F0502020204030204" charset="0"/>
                <a:sym typeface="+mn-ea"/>
              </a:rPr>
              <a:t>TS/IPTND/IPND</a:t>
            </a:r>
            <a:endParaRPr lang="en-US" dirty="0">
              <a:latin typeface="Calibri" panose="020F0502020204030204" charset="0"/>
              <a:cs typeface="Calibri" panose="020F0502020204030204" charset="0"/>
            </a:endParaRPr>
          </a:p>
        </p:txBody>
      </p:sp>
      <p:cxnSp>
        <p:nvCxnSpPr>
          <p:cNvPr id="6" name="Straight Connector 5"/>
          <p:cNvCxnSpPr/>
          <p:nvPr/>
        </p:nvCxnSpPr>
        <p:spPr>
          <a:xfrm flipV="1">
            <a:off x="3308350" y="1451610"/>
            <a:ext cx="5817235" cy="14605"/>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338830" y="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a:solidFill>
                  <a:schemeClr val="tx1"/>
                </a:solidFill>
                <a:latin typeface="Times New Roman" panose="02020603050405020304" pitchFamily="18" charset="0"/>
                <a:cs typeface="Times New Roman" panose="02020603050405020304" pitchFamily="18" charset="0"/>
              </a:rPr>
              <a:t>   																		</a:t>
            </a:r>
            <a:r>
              <a:rPr lang="en-US" altLang="ko-KR" sz="9600" b="1" dirty="0" smtClean="0">
                <a:solidFill>
                  <a:schemeClr val="tx1"/>
                </a:solidFill>
                <a:latin typeface="Times New Roman" panose="02020603050405020304" pitchFamily="18" charset="0"/>
                <a:cs typeface="Mongolian Baiti" panose="03000500000000000000" charset="0"/>
              </a:rPr>
              <a:t>Rural </a:t>
            </a:r>
            <a:r>
              <a:rPr lang="mn-MN" altLang="ko-KR" sz="9600" b="1" dirty="0" smtClean="0">
                <a:solidFill>
                  <a:schemeClr val="tx1"/>
                </a:solidFill>
                <a:latin typeface="Times New Roman" panose="02020603050405020304" pitchFamily="18" charset="0"/>
                <a:cs typeface="Mongolian Baiti" panose="03000500000000000000" charset="0"/>
              </a:rPr>
              <a:t>сүлжээний топологи</a:t>
            </a:r>
            <a:r>
              <a:rPr lang="en-US" altLang="ko-KR" sz="9600" b="1" dirty="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225;p24"/>
          <p:cNvPicPr preferRelativeResize="0"/>
          <p:nvPr/>
        </p:nvPicPr>
        <p:blipFill>
          <a:blip r:embed="rId4">
            <a:alphaModFix/>
          </a:blip>
          <a:stretch>
            <a:fillRect/>
          </a:stretch>
        </p:blipFill>
        <p:spPr>
          <a:xfrm>
            <a:off x="2048257" y="976544"/>
            <a:ext cx="8348471" cy="5042515"/>
          </a:xfrm>
          <a:prstGeom prst="rect">
            <a:avLst/>
          </a:prstGeom>
          <a:noFill/>
          <a:ln>
            <a:noFill/>
          </a:ln>
        </p:spPr>
      </p:pic>
    </p:spTree>
    <p:extLst>
      <p:ext uri="{BB962C8B-B14F-4D97-AF65-F5344CB8AC3E}">
        <p14:creationId xmlns:p14="http://schemas.microsoft.com/office/powerpoint/2010/main" val="2783133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txBox="1"/>
          <p:nvPr/>
        </p:nvSpPr>
        <p:spPr>
          <a:xfrm>
            <a:off x="3112135" y="0"/>
            <a:ext cx="6142355" cy="62420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2400" b="1" dirty="0" smtClean="0">
                <a:solidFill>
                  <a:schemeClr val="tx1"/>
                </a:solidFill>
                <a:latin typeface="Times New Roman" panose="02020603050405020304" pitchFamily="18" charset="0"/>
                <a:cs typeface="Times New Roman" panose="02020603050405020304" pitchFamily="18" charset="0"/>
                <a:sym typeface="+mn-ea"/>
              </a:rPr>
              <a:t>IPRAN </a:t>
            </a:r>
            <a:r>
              <a:rPr lang="mn-MN" altLang="en-US" sz="2400" b="1" dirty="0" smtClean="0">
                <a:solidFill>
                  <a:schemeClr val="tx1"/>
                </a:solidFill>
                <a:latin typeface="Times New Roman" panose="02020603050405020304" pitchFamily="18" charset="0"/>
                <a:cs typeface="Times New Roman" panose="02020603050405020304" pitchFamily="18" charset="0"/>
                <a:sym typeface="+mn-ea"/>
              </a:rPr>
              <a:t>сүлжээний топологи</a:t>
            </a:r>
            <a:endParaRPr lang="en-US" altLang="en-US" sz="2400" b="1" dirty="0">
              <a:solidFill>
                <a:schemeClr val="tx1"/>
              </a:solidFill>
              <a:latin typeface="Times New Roman" panose="02020603050405020304" pitchFamily="18" charset="0"/>
              <a:cs typeface="Times New Roman" panose="02020603050405020304" pitchFamily="18" charset="0"/>
              <a:sym typeface="+mn-ea"/>
            </a:endParaRPr>
          </a:p>
        </p:txBody>
      </p:sp>
      <p:pic>
        <p:nvPicPr>
          <p:cNvPr id="4" name="Google Shape;214;p23"/>
          <p:cNvPicPr preferRelativeResize="0"/>
          <p:nvPr/>
        </p:nvPicPr>
        <p:blipFill>
          <a:blip r:embed="rId4">
            <a:alphaModFix/>
          </a:blip>
          <a:stretch>
            <a:fillRect/>
          </a:stretch>
        </p:blipFill>
        <p:spPr>
          <a:xfrm>
            <a:off x="1641548" y="1353307"/>
            <a:ext cx="9352521" cy="4319138"/>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796146" y="188599"/>
            <a:ext cx="6068292"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smtClean="0">
                <a:solidFill>
                  <a:schemeClr val="tx1"/>
                </a:solidFill>
                <a:latin typeface="Times New Roman" panose="02020603050405020304" pitchFamily="18" charset="0"/>
                <a:cs typeface="Times New Roman" panose="02020603050405020304" pitchFamily="18" charset="0"/>
              </a:rPr>
              <a:t>Add ZTE device to </a:t>
            </a:r>
            <a:r>
              <a:rPr lang="en-US" altLang="ko-KR" sz="9600" b="1" dirty="0" err="1" smtClean="0">
                <a:solidFill>
                  <a:schemeClr val="tx1"/>
                </a:solidFill>
                <a:latin typeface="Times New Roman" panose="02020603050405020304" pitchFamily="18" charset="0"/>
                <a:cs typeface="Times New Roman" panose="02020603050405020304" pitchFamily="18" charset="0"/>
              </a:rPr>
              <a:t>Librenms</a:t>
            </a:r>
            <a:r>
              <a:rPr lang="en-US" altLang="ko-KR" sz="9600" b="1" dirty="0" smtClean="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580293" y="1279093"/>
            <a:ext cx="5424854" cy="4185326"/>
          </a:xfrm>
          <a:prstGeom prst="rect">
            <a:avLst/>
          </a:prstGeom>
        </p:spPr>
      </p:pic>
      <p:pic>
        <p:nvPicPr>
          <p:cNvPr id="3" name="Picture 2"/>
          <p:cNvPicPr>
            <a:picLocks noChangeAspect="1"/>
          </p:cNvPicPr>
          <p:nvPr/>
        </p:nvPicPr>
        <p:blipFill>
          <a:blip r:embed="rId5"/>
          <a:stretch>
            <a:fillRect/>
          </a:stretch>
        </p:blipFill>
        <p:spPr>
          <a:xfrm>
            <a:off x="6207370" y="1279094"/>
            <a:ext cx="5486399" cy="418532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796146" y="188599"/>
            <a:ext cx="6068292"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smtClean="0">
                <a:solidFill>
                  <a:schemeClr val="tx1"/>
                </a:solidFill>
                <a:latin typeface="Times New Roman" panose="02020603050405020304" pitchFamily="18" charset="0"/>
                <a:cs typeface="Times New Roman" panose="02020603050405020304" pitchFamily="18" charset="0"/>
              </a:rPr>
              <a:t>Add ZTE device to </a:t>
            </a:r>
            <a:r>
              <a:rPr lang="en-US" altLang="ko-KR" sz="9600" b="1" dirty="0" err="1" smtClean="0">
                <a:solidFill>
                  <a:schemeClr val="tx1"/>
                </a:solidFill>
                <a:latin typeface="Times New Roman" panose="02020603050405020304" pitchFamily="18" charset="0"/>
                <a:cs typeface="Times New Roman" panose="02020603050405020304" pitchFamily="18" charset="0"/>
              </a:rPr>
              <a:t>Librenms</a:t>
            </a:r>
            <a:r>
              <a:rPr lang="en-US" altLang="ko-KR" sz="9600" b="1" dirty="0" smtClean="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1897733" y="1160422"/>
            <a:ext cx="8768728" cy="2137771"/>
          </a:xfrm>
          <a:prstGeom prst="rect">
            <a:avLst/>
          </a:prstGeom>
        </p:spPr>
      </p:pic>
      <p:pic>
        <p:nvPicPr>
          <p:cNvPr id="5" name="Picture 4"/>
          <p:cNvPicPr>
            <a:picLocks noChangeAspect="1"/>
          </p:cNvPicPr>
          <p:nvPr/>
        </p:nvPicPr>
        <p:blipFill>
          <a:blip r:embed="rId5"/>
          <a:stretch>
            <a:fillRect/>
          </a:stretch>
        </p:blipFill>
        <p:spPr>
          <a:xfrm>
            <a:off x="1897732" y="3560373"/>
            <a:ext cx="8768729" cy="184953"/>
          </a:xfrm>
          <a:prstGeom prst="rect">
            <a:avLst/>
          </a:prstGeom>
        </p:spPr>
      </p:pic>
      <p:pic>
        <p:nvPicPr>
          <p:cNvPr id="6" name="Picture 5"/>
          <p:cNvPicPr>
            <a:picLocks noChangeAspect="1"/>
          </p:cNvPicPr>
          <p:nvPr/>
        </p:nvPicPr>
        <p:blipFill>
          <a:blip r:embed="rId6"/>
          <a:stretch>
            <a:fillRect/>
          </a:stretch>
        </p:blipFill>
        <p:spPr>
          <a:xfrm>
            <a:off x="1897736" y="4007507"/>
            <a:ext cx="8768729" cy="2261408"/>
          </a:xfrm>
          <a:prstGeom prst="rect">
            <a:avLst/>
          </a:prstGeom>
        </p:spPr>
      </p:pic>
    </p:spTree>
    <p:extLst>
      <p:ext uri="{BB962C8B-B14F-4D97-AF65-F5344CB8AC3E}">
        <p14:creationId xmlns:p14="http://schemas.microsoft.com/office/powerpoint/2010/main" val="3596781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024505" y="163830"/>
            <a:ext cx="6142355" cy="37909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																										</a:t>
            </a:r>
            <a:endParaRPr kumimoji="0" lang="ko-KR" altLang="en-US" sz="3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21" name="Text Box 20"/>
          <p:cNvSpPr txBox="1"/>
          <p:nvPr/>
        </p:nvSpPr>
        <p:spPr>
          <a:xfrm>
            <a:off x="4264091" y="122544"/>
            <a:ext cx="36631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noProof="0" dirty="0" err="1" smtClean="0">
                <a:solidFill>
                  <a:prstClr val="black"/>
                </a:solidFill>
                <a:latin typeface="Times New Roman" panose="02020603050405020304" pitchFamily="18" charset="0"/>
                <a:cs typeface="Times New Roman" panose="02020603050405020304" pitchFamily="18" charset="0"/>
                <a:sym typeface="+mn-ea"/>
              </a:rPr>
              <a:t>Netbox</a:t>
            </a:r>
            <a:r>
              <a:rPr lang="en-US" sz="2400" b="1" noProof="0" dirty="0" smtClean="0">
                <a:solidFill>
                  <a:prstClr val="black"/>
                </a:solidFill>
                <a:latin typeface="Times New Roman" panose="02020603050405020304" pitchFamily="18" charset="0"/>
                <a:cs typeface="Times New Roman" panose="02020603050405020304" pitchFamily="18" charset="0"/>
                <a:sym typeface="+mn-ea"/>
              </a:rPr>
              <a:t> to </a:t>
            </a:r>
            <a:r>
              <a:rPr lang="en-US" sz="2400" b="1" noProof="0" dirty="0" err="1" smtClean="0">
                <a:solidFill>
                  <a:prstClr val="black"/>
                </a:solidFill>
                <a:latin typeface="Times New Roman" panose="02020603050405020304" pitchFamily="18" charset="0"/>
                <a:cs typeface="Times New Roman" panose="02020603050405020304" pitchFamily="18" charset="0"/>
                <a:sym typeface="+mn-ea"/>
              </a:rPr>
              <a:t>zabbix</a:t>
            </a:r>
            <a:r>
              <a:rPr lang="en-US" sz="2400" b="1" noProof="0" dirty="0" smtClean="0">
                <a:solidFill>
                  <a:prstClr val="black"/>
                </a:solidFill>
                <a:latin typeface="Times New Roman" panose="02020603050405020304" pitchFamily="18" charset="0"/>
                <a:cs typeface="Times New Roman" panose="02020603050405020304" pitchFamily="18" charset="0"/>
                <a:sym typeface="+mn-ea"/>
              </a:rPr>
              <a:t> integrate</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endParaRPr>
          </a:p>
        </p:txBody>
      </p:sp>
      <p:pic>
        <p:nvPicPr>
          <p:cNvPr id="7" name="Picture 6"/>
          <p:cNvPicPr>
            <a:picLocks noChangeAspect="1"/>
          </p:cNvPicPr>
          <p:nvPr/>
        </p:nvPicPr>
        <p:blipFill>
          <a:blip r:embed="rId4"/>
          <a:stretch>
            <a:fillRect/>
          </a:stretch>
        </p:blipFill>
        <p:spPr>
          <a:xfrm>
            <a:off x="1841510" y="1544714"/>
            <a:ext cx="8508341" cy="575683"/>
          </a:xfrm>
          <a:prstGeom prst="rect">
            <a:avLst/>
          </a:prstGeom>
        </p:spPr>
      </p:pic>
      <p:pic>
        <p:nvPicPr>
          <p:cNvPr id="8" name="Picture 7"/>
          <p:cNvPicPr>
            <a:picLocks noChangeAspect="1"/>
          </p:cNvPicPr>
          <p:nvPr/>
        </p:nvPicPr>
        <p:blipFill>
          <a:blip r:embed="rId5"/>
          <a:stretch>
            <a:fillRect/>
          </a:stretch>
        </p:blipFill>
        <p:spPr>
          <a:xfrm>
            <a:off x="1841510" y="2411290"/>
            <a:ext cx="4066920" cy="3246459"/>
          </a:xfrm>
          <a:prstGeom prst="rect">
            <a:avLst/>
          </a:prstGeom>
        </p:spPr>
      </p:pic>
      <p:pic>
        <p:nvPicPr>
          <p:cNvPr id="9" name="Picture 8"/>
          <p:cNvPicPr>
            <a:picLocks noChangeAspect="1"/>
          </p:cNvPicPr>
          <p:nvPr/>
        </p:nvPicPr>
        <p:blipFill>
          <a:blip r:embed="rId6"/>
          <a:stretch>
            <a:fillRect/>
          </a:stretch>
        </p:blipFill>
        <p:spPr>
          <a:xfrm>
            <a:off x="6095681" y="2411290"/>
            <a:ext cx="4254171" cy="3246459"/>
          </a:xfrm>
          <a:prstGeom prst="rect">
            <a:avLst/>
          </a:prstGeom>
        </p:spPr>
      </p:pic>
    </p:spTree>
    <p:extLst>
      <p:ext uri="{BB962C8B-B14F-4D97-AF65-F5344CB8AC3E}">
        <p14:creationId xmlns:p14="http://schemas.microsoft.com/office/powerpoint/2010/main" val="1713972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024505" y="163830"/>
            <a:ext cx="6142355" cy="37909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																										</a:t>
            </a:r>
            <a:endParaRPr kumimoji="0" lang="ko-KR" altLang="en-US" sz="3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21" name="Text Box 20"/>
          <p:cNvSpPr txBox="1"/>
          <p:nvPr/>
        </p:nvSpPr>
        <p:spPr>
          <a:xfrm>
            <a:off x="4264091" y="122544"/>
            <a:ext cx="36631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noProof="0" dirty="0" err="1" smtClean="0">
                <a:solidFill>
                  <a:prstClr val="black"/>
                </a:solidFill>
                <a:latin typeface="Times New Roman" panose="02020603050405020304" pitchFamily="18" charset="0"/>
                <a:cs typeface="Times New Roman" panose="02020603050405020304" pitchFamily="18" charset="0"/>
                <a:sym typeface="+mn-ea"/>
              </a:rPr>
              <a:t>Netbox</a:t>
            </a:r>
            <a:r>
              <a:rPr lang="en-US" sz="2400" b="1" noProof="0" dirty="0" smtClean="0">
                <a:solidFill>
                  <a:prstClr val="black"/>
                </a:solidFill>
                <a:latin typeface="Times New Roman" panose="02020603050405020304" pitchFamily="18" charset="0"/>
                <a:cs typeface="Times New Roman" panose="02020603050405020304" pitchFamily="18" charset="0"/>
                <a:sym typeface="+mn-ea"/>
              </a:rPr>
              <a:t> to </a:t>
            </a:r>
            <a:r>
              <a:rPr lang="en-US" sz="2400" b="1" noProof="0" dirty="0" err="1" smtClean="0">
                <a:solidFill>
                  <a:prstClr val="black"/>
                </a:solidFill>
                <a:latin typeface="Times New Roman" panose="02020603050405020304" pitchFamily="18" charset="0"/>
                <a:cs typeface="Times New Roman" panose="02020603050405020304" pitchFamily="18" charset="0"/>
                <a:sym typeface="+mn-ea"/>
              </a:rPr>
              <a:t>zabbix</a:t>
            </a:r>
            <a:r>
              <a:rPr lang="en-US" sz="2400" b="1" noProof="0" dirty="0" smtClean="0">
                <a:solidFill>
                  <a:prstClr val="black"/>
                </a:solidFill>
                <a:latin typeface="Times New Roman" panose="02020603050405020304" pitchFamily="18" charset="0"/>
                <a:cs typeface="Times New Roman" panose="02020603050405020304" pitchFamily="18" charset="0"/>
                <a:sym typeface="+mn-ea"/>
              </a:rPr>
              <a:t> integrate</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mn-ea"/>
            </a:endParaRPr>
          </a:p>
        </p:txBody>
      </p:sp>
      <p:pic>
        <p:nvPicPr>
          <p:cNvPr id="2" name="Picture 1"/>
          <p:cNvPicPr>
            <a:picLocks noChangeAspect="1"/>
          </p:cNvPicPr>
          <p:nvPr/>
        </p:nvPicPr>
        <p:blipFill>
          <a:blip r:embed="rId4"/>
          <a:stretch>
            <a:fillRect/>
          </a:stretch>
        </p:blipFill>
        <p:spPr>
          <a:xfrm>
            <a:off x="1917577" y="1197867"/>
            <a:ext cx="8691647" cy="1856052"/>
          </a:xfrm>
          <a:prstGeom prst="rect">
            <a:avLst/>
          </a:prstGeom>
        </p:spPr>
      </p:pic>
      <p:pic>
        <p:nvPicPr>
          <p:cNvPr id="4" name="Picture 3"/>
          <p:cNvPicPr>
            <a:picLocks noChangeAspect="1"/>
          </p:cNvPicPr>
          <p:nvPr/>
        </p:nvPicPr>
        <p:blipFill>
          <a:blip r:embed="rId5"/>
          <a:stretch>
            <a:fillRect/>
          </a:stretch>
        </p:blipFill>
        <p:spPr>
          <a:xfrm>
            <a:off x="1917577" y="3480302"/>
            <a:ext cx="8691647" cy="2192529"/>
          </a:xfrm>
          <a:prstGeom prst="rect">
            <a:avLst/>
          </a:prstGeom>
        </p:spPr>
      </p:pic>
    </p:spTree>
    <p:extLst>
      <p:ext uri="{BB962C8B-B14F-4D97-AF65-F5344CB8AC3E}">
        <p14:creationId xmlns:p14="http://schemas.microsoft.com/office/powerpoint/2010/main" val="29858635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666054" y="56209"/>
            <a:ext cx="7554839"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smtClean="0">
                <a:solidFill>
                  <a:schemeClr val="tx1"/>
                </a:solidFill>
                <a:latin typeface="Times New Roman" panose="02020603050405020304" pitchFamily="18" charset="0"/>
                <a:cs typeface="Times New Roman" panose="02020603050405020304" pitchFamily="18" charset="0"/>
              </a:rPr>
              <a:t>   																				</a:t>
            </a:r>
            <a:r>
              <a:rPr lang="mn-MN" altLang="ko-KR" sz="9600" b="1" dirty="0" smtClean="0">
                <a:solidFill>
                  <a:schemeClr val="tx1"/>
                </a:solidFill>
                <a:latin typeface="Times New Roman" panose="02020603050405020304" pitchFamily="18" charset="0"/>
                <a:cs typeface="Times New Roman" panose="02020603050405020304" pitchFamily="18" charset="0"/>
              </a:rPr>
              <a:t>Хийж гүйцэтгэсэн ажлууд</a:t>
            </a:r>
            <a:r>
              <a:rPr lang="en-US" altLang="ko-KR" sz="9600" b="1" dirty="0" smtClean="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1191880" y="1105050"/>
            <a:ext cx="3185409" cy="4778455"/>
          </a:xfrm>
          <a:prstGeom prst="rect">
            <a:avLst/>
          </a:prstGeom>
        </p:spPr>
      </p:pic>
      <p:pic>
        <p:nvPicPr>
          <p:cNvPr id="5" name="Picture 4"/>
          <p:cNvPicPr>
            <a:picLocks noChangeAspect="1"/>
          </p:cNvPicPr>
          <p:nvPr/>
        </p:nvPicPr>
        <p:blipFill>
          <a:blip r:embed="rId5"/>
          <a:stretch>
            <a:fillRect/>
          </a:stretch>
        </p:blipFill>
        <p:spPr>
          <a:xfrm>
            <a:off x="4867153" y="1105050"/>
            <a:ext cx="5953956" cy="1745109"/>
          </a:xfrm>
          <a:prstGeom prst="rect">
            <a:avLst/>
          </a:prstGeom>
        </p:spPr>
      </p:pic>
      <p:pic>
        <p:nvPicPr>
          <p:cNvPr id="6" name="Picture 5"/>
          <p:cNvPicPr>
            <a:picLocks noChangeAspect="1"/>
          </p:cNvPicPr>
          <p:nvPr/>
        </p:nvPicPr>
        <p:blipFill>
          <a:blip r:embed="rId6"/>
          <a:stretch>
            <a:fillRect/>
          </a:stretch>
        </p:blipFill>
        <p:spPr>
          <a:xfrm>
            <a:off x="4867153" y="3274795"/>
            <a:ext cx="5953956" cy="854455"/>
          </a:xfrm>
          <a:prstGeom prst="rect">
            <a:avLst/>
          </a:prstGeom>
        </p:spPr>
      </p:pic>
      <p:pic>
        <p:nvPicPr>
          <p:cNvPr id="7" name="Picture 6"/>
          <p:cNvPicPr>
            <a:picLocks noChangeAspect="1"/>
          </p:cNvPicPr>
          <p:nvPr/>
        </p:nvPicPr>
        <p:blipFill>
          <a:blip r:embed="rId7"/>
          <a:stretch>
            <a:fillRect/>
          </a:stretch>
        </p:blipFill>
        <p:spPr>
          <a:xfrm>
            <a:off x="4867153" y="4739180"/>
            <a:ext cx="5013863" cy="5048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1879648" y="422031"/>
            <a:ext cx="7378651"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600" b="1" dirty="0" smtClean="0">
                <a:solidFill>
                  <a:schemeClr val="tx1"/>
                </a:solidFill>
                <a:latin typeface="Times New Roman" panose="02020603050405020304" pitchFamily="18" charset="0"/>
                <a:cs typeface="Times New Roman" panose="02020603050405020304" pitchFamily="18" charset="0"/>
              </a:rPr>
              <a:t>Huawei </a:t>
            </a:r>
            <a:r>
              <a:rPr lang="en-US" sz="9600" b="1" dirty="0">
                <a:solidFill>
                  <a:schemeClr val="tx1"/>
                </a:solidFill>
                <a:latin typeface="Times New Roman" panose="02020603050405020304" pitchFamily="18" charset="0"/>
                <a:cs typeface="Times New Roman" panose="02020603050405020304" pitchFamily="18" charset="0"/>
              </a:rPr>
              <a:t>ATN 950 router </a:t>
            </a:r>
            <a:r>
              <a:rPr lang="en-US" sz="9600" b="1" dirty="0" smtClean="0">
                <a:solidFill>
                  <a:schemeClr val="tx1"/>
                </a:solidFill>
                <a:latin typeface="Times New Roman" panose="02020603050405020304" pitchFamily="18" charset="0"/>
                <a:cs typeface="Times New Roman" panose="02020603050405020304" pitchFamily="18" charset="0"/>
              </a:rPr>
              <a:t>1G card to </a:t>
            </a:r>
            <a:r>
              <a:rPr lang="en-US" sz="9600" b="1" dirty="0">
                <a:solidFill>
                  <a:schemeClr val="tx1"/>
                </a:solidFill>
                <a:latin typeface="Times New Roman" panose="02020603050405020304" pitchFamily="18" charset="0"/>
                <a:cs typeface="Times New Roman" panose="02020603050405020304" pitchFamily="18" charset="0"/>
              </a:rPr>
              <a:t>10G card replace </a:t>
            </a:r>
            <a:r>
              <a:rPr lang="en-US" altLang="ko-KR" sz="9600" b="1" dirty="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5" name="Picture 2" descr="Faça cotação de fabricantes de atn950b de alta qualidade e atn950b no  Alibaba.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929" y="1109646"/>
            <a:ext cx="4710044" cy="2191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3657" y="1545360"/>
            <a:ext cx="4123394" cy="1697855"/>
          </a:xfrm>
          <a:prstGeom prst="rect">
            <a:avLst/>
          </a:prstGeom>
        </p:spPr>
      </p:pic>
      <p:pic>
        <p:nvPicPr>
          <p:cNvPr id="3" name="Picture 2"/>
          <p:cNvPicPr>
            <a:picLocks noChangeAspect="1"/>
          </p:cNvPicPr>
          <p:nvPr/>
        </p:nvPicPr>
        <p:blipFill>
          <a:blip r:embed="rId6"/>
          <a:stretch>
            <a:fillRect/>
          </a:stretch>
        </p:blipFill>
        <p:spPr>
          <a:xfrm>
            <a:off x="6893656" y="3813202"/>
            <a:ext cx="4123394" cy="955651"/>
          </a:xfrm>
          <a:prstGeom prst="rect">
            <a:avLst/>
          </a:prstGeom>
          <a:ln cmpd="dbl">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4" name="Title 3"/>
          <p:cNvSpPr>
            <a:spLocks noGrp="1"/>
          </p:cNvSpPr>
          <p:nvPr>
            <p:ph type="title"/>
          </p:nvPr>
        </p:nvSpPr>
        <p:spPr>
          <a:xfrm>
            <a:off x="1626425" y="3300983"/>
            <a:ext cx="2889739" cy="317521"/>
          </a:xfrm>
        </p:spPr>
        <p:txBody>
          <a:bodyPr>
            <a:normAutofit/>
          </a:bodyPr>
          <a:lstStyle/>
          <a:p>
            <a:r>
              <a:rPr lang="en-US" sz="1400" dirty="0" smtClean="0">
                <a:latin typeface="Times New Roman" panose="02020603050405020304" pitchFamily="18" charset="0"/>
                <a:cs typeface="Times New Roman" panose="02020603050405020304" pitchFamily="18" charset="0"/>
              </a:rPr>
              <a:t>ATN950 1G Card /AND2EM8T/</a:t>
            </a:r>
            <a:endParaRPr lang="en-US" sz="1400" dirty="0">
              <a:latin typeface="Times New Roman" panose="02020603050405020304" pitchFamily="18" charset="0"/>
              <a:cs typeface="Times New Roman" panose="02020603050405020304" pitchFamily="18" charset="0"/>
            </a:endParaRPr>
          </a:p>
        </p:txBody>
      </p:sp>
      <p:sp>
        <p:nvSpPr>
          <p:cNvPr id="8" name="Title 3"/>
          <p:cNvSpPr txBox="1">
            <a:spLocks/>
          </p:cNvSpPr>
          <p:nvPr/>
        </p:nvSpPr>
        <p:spPr>
          <a:xfrm>
            <a:off x="7540278" y="3329868"/>
            <a:ext cx="2889739" cy="3175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smtClean="0">
                <a:latin typeface="Times New Roman" panose="02020603050405020304" pitchFamily="18" charset="0"/>
                <a:cs typeface="Times New Roman" panose="02020603050405020304" pitchFamily="18" charset="0"/>
              </a:rPr>
              <a:t>ATN950 10G Card /ANK1EX4S/</a:t>
            </a:r>
            <a:endParaRPr lang="en-US" sz="14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7"/>
          <a:stretch>
            <a:fillRect/>
          </a:stretch>
        </p:blipFill>
        <p:spPr>
          <a:xfrm>
            <a:off x="910598" y="3734043"/>
            <a:ext cx="4658375" cy="2367818"/>
          </a:xfrm>
          <a:prstGeom prst="rect">
            <a:avLst/>
          </a:prstGeom>
        </p:spPr>
      </p:pic>
      <p:pic>
        <p:nvPicPr>
          <p:cNvPr id="12" name="Picture 11"/>
          <p:cNvPicPr>
            <a:picLocks noChangeAspect="1"/>
          </p:cNvPicPr>
          <p:nvPr/>
        </p:nvPicPr>
        <p:blipFill>
          <a:blip r:embed="rId8"/>
          <a:stretch>
            <a:fillRect/>
          </a:stretch>
        </p:blipFill>
        <p:spPr>
          <a:xfrm>
            <a:off x="6893656" y="5173026"/>
            <a:ext cx="4123394" cy="92883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1300626" y="0"/>
            <a:ext cx="8845697"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a:solidFill>
                  <a:schemeClr val="tx1"/>
                </a:solidFill>
                <a:latin typeface="Times New Roman" panose="02020603050405020304" pitchFamily="18" charset="0"/>
                <a:cs typeface="Times New Roman" panose="02020603050405020304" pitchFamily="18" charset="0"/>
              </a:rPr>
              <a:t>   																	</a:t>
            </a:r>
            <a:endParaRPr lang="mn-MN" altLang="ko-KR" sz="9600" b="1" dirty="0">
              <a:solidFill>
                <a:schemeClr val="tx1"/>
              </a:solidFill>
              <a:latin typeface="Times New Roman" panose="02020603050405020304" pitchFamily="18" charset="0"/>
              <a:cs typeface="Times New Roman" panose="02020603050405020304" pitchFamily="18" charset="0"/>
            </a:endParaRPr>
          </a:p>
          <a:p>
            <a:pPr algn="ctr"/>
            <a:r>
              <a:rPr lang="mn-MN" altLang="ko-KR" sz="9600" b="1" dirty="0">
                <a:solidFill>
                  <a:schemeClr val="tx1"/>
                </a:solidFill>
                <a:latin typeface="Times New Roman" panose="02020603050405020304" pitchFamily="18" charset="0"/>
                <a:cs typeface="Times New Roman" panose="02020603050405020304" pitchFamily="18" charset="0"/>
              </a:rPr>
              <a:t> </a:t>
            </a:r>
            <a:r>
              <a:rPr lang="mn-MN" altLang="ko-KR" sz="9600" b="1" dirty="0" smtClean="0">
                <a:solidFill>
                  <a:schemeClr val="tx1"/>
                </a:solidFill>
                <a:latin typeface="Times New Roman" panose="02020603050405020304" pitchFamily="18" charset="0"/>
                <a:cs typeface="Times New Roman" panose="02020603050405020304" pitchFamily="18" charset="0"/>
              </a:rPr>
              <a:t>                   </a:t>
            </a:r>
            <a:r>
              <a:rPr lang="en-US" altLang="ko-KR" sz="9600" b="1" dirty="0" smtClean="0">
                <a:solidFill>
                  <a:schemeClr val="tx1"/>
                </a:solidFill>
                <a:latin typeface="Times New Roman" panose="02020603050405020304" pitchFamily="18" charset="0"/>
                <a:cs typeface="Times New Roman" panose="02020603050405020304" pitchFamily="18" charset="0"/>
              </a:rPr>
              <a:t>Move </a:t>
            </a:r>
            <a:r>
              <a:rPr lang="en-US" altLang="ko-KR" sz="9600" b="1" dirty="0">
                <a:solidFill>
                  <a:schemeClr val="tx1"/>
                </a:solidFill>
                <a:latin typeface="Times New Roman" panose="02020603050405020304" pitchFamily="18" charset="0"/>
                <a:cs typeface="Times New Roman" panose="02020603050405020304" pitchFamily="18" charset="0"/>
              </a:rPr>
              <a:t>from Core-IPRAN to AGG-IPRAN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8746" y="843379"/>
            <a:ext cx="6365290" cy="4678532"/>
          </a:xfrm>
          <a:prstGeom prst="rect">
            <a:avLst/>
          </a:prstGeom>
        </p:spPr>
      </p:pic>
      <p:pic>
        <p:nvPicPr>
          <p:cNvPr id="5" name="Picture 4"/>
          <p:cNvPicPr>
            <a:picLocks noChangeAspect="1"/>
          </p:cNvPicPr>
          <p:nvPr/>
        </p:nvPicPr>
        <p:blipFill>
          <a:blip r:embed="rId5"/>
          <a:stretch>
            <a:fillRect/>
          </a:stretch>
        </p:blipFill>
        <p:spPr>
          <a:xfrm>
            <a:off x="559292" y="843379"/>
            <a:ext cx="5379868" cy="478627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2208;p57"/>
          <p:cNvSpPr txBox="1"/>
          <p:nvPr/>
        </p:nvSpPr>
        <p:spPr>
          <a:xfrm>
            <a:off x="0" y="835025"/>
            <a:ext cx="4881880" cy="759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100"/>
              <a:buFont typeface="Work Sans ExtraBold"/>
              <a:buNone/>
              <a:defRPr sz="1800" b="0" i="0" u="none" strike="noStrike" cap="none">
                <a:solidFill>
                  <a:schemeClr val="lt2"/>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lang="en-US" altLang="ko-KR" sz="2000" b="1" dirty="0">
              <a:solidFill>
                <a:srgbClr val="FFC000"/>
              </a:solidFill>
              <a:latin typeface="Times New Roman" panose="02020603050405020304" pitchFamily="18" charset="0"/>
              <a:cs typeface="Times New Roman" panose="02020603050405020304" pitchFamily="18" charset="0"/>
            </a:endParaRPr>
          </a:p>
        </p:txBody>
      </p:sp>
      <p:sp>
        <p:nvSpPr>
          <p:cNvPr id="17" name="Google Shape;2208;p57"/>
          <p:cNvSpPr txBox="1"/>
          <p:nvPr/>
        </p:nvSpPr>
        <p:spPr>
          <a:xfrm>
            <a:off x="4790440" y="814705"/>
            <a:ext cx="5462905" cy="312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100"/>
              <a:buFont typeface="Work Sans ExtraBold"/>
              <a:buNone/>
              <a:defRPr sz="1800" b="0" i="0" u="none" strike="noStrike" cap="none">
                <a:solidFill>
                  <a:schemeClr val="lt2"/>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2"/>
              </a:buClr>
              <a:buSzPts val="12000"/>
              <a:buFont typeface="Arial" panose="020B0604020202020204"/>
              <a:buNone/>
              <a:defRPr sz="1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lang="en-US" altLang="ko-KR" sz="2000" b="1" dirty="0">
              <a:solidFill>
                <a:srgbClr val="00B0F0"/>
              </a:solidFill>
              <a:latin typeface="Times New Roman" panose="02020603050405020304" pitchFamily="18" charset="0"/>
              <a:cs typeface="Times New Roman" panose="02020603050405020304" pitchFamily="18" charset="0"/>
            </a:endParaRPr>
          </a:p>
        </p:txBody>
      </p:sp>
      <p:sp>
        <p:nvSpPr>
          <p:cNvPr id="21" name="Text Box 20"/>
          <p:cNvSpPr txBox="1"/>
          <p:nvPr/>
        </p:nvSpPr>
        <p:spPr>
          <a:xfrm>
            <a:off x="5228590" y="76200"/>
            <a:ext cx="2257477" cy="461665"/>
          </a:xfrm>
          <a:prstGeom prst="rect">
            <a:avLst/>
          </a:prstGeom>
          <a:noFill/>
        </p:spPr>
        <p:txBody>
          <a:bodyPr wrap="none" rtlCol="0">
            <a:spAutoFit/>
          </a:bodyPr>
          <a:lstStyle/>
          <a:p>
            <a:pPr algn="l"/>
            <a:r>
              <a:rPr lang="mn-MN" sz="2400" b="1" dirty="0" smtClean="0">
                <a:latin typeface="Times New Roman" panose="02020603050405020304" pitchFamily="18" charset="0"/>
                <a:cs typeface="Times New Roman" panose="02020603050405020304" pitchFamily="18" charset="0"/>
                <a:sym typeface="+mn-ea"/>
              </a:rPr>
              <a:t>Гэмтэл саатал </a:t>
            </a:r>
            <a:endParaRPr lang="en-US" sz="2400" b="1" dirty="0">
              <a:latin typeface="Times New Roman" panose="02020603050405020304" pitchFamily="18" charset="0"/>
              <a:cs typeface="Times New Roman" panose="02020603050405020304" pitchFamily="18" charset="0"/>
              <a:sym typeface="+mn-ea"/>
            </a:endParaRPr>
          </a:p>
        </p:txBody>
      </p:sp>
      <p:sp>
        <p:nvSpPr>
          <p:cNvPr id="11" name="Subtitle 11"/>
          <p:cNvSpPr>
            <a:spLocks noGrp="1"/>
          </p:cNvSpPr>
          <p:nvPr>
            <p:ph type="subTitle" idx="1"/>
          </p:nvPr>
        </p:nvSpPr>
        <p:spPr>
          <a:xfrm>
            <a:off x="1669292" y="2542136"/>
            <a:ext cx="4072493" cy="3367374"/>
          </a:xfrm>
        </p:spPr>
        <p:txBody>
          <a:bodyPr/>
          <a:lstStyle/>
          <a:p>
            <a:pPr algn="just">
              <a:buFont typeface="Wingdings" pitchFamily="2" charset="2"/>
              <a:buChar char="Ø"/>
            </a:pPr>
            <a:r>
              <a:rPr lang="mn-MN"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DB_Building</a:t>
            </a:r>
            <a:r>
              <a:rPr lang="en-US" sz="1400" dirty="0" smtClean="0">
                <a:latin typeface="Times New Roman" pitchFamily="18" charset="0"/>
                <a:cs typeface="Times New Roman" pitchFamily="18" charset="0"/>
              </a:rPr>
              <a:t> ca</a:t>
            </a:r>
            <a:r>
              <a:rPr lang="mn-MN" sz="1400" dirty="0" smtClean="0">
                <a:latin typeface="Times New Roman" pitchFamily="18" charset="0"/>
                <a:cs typeface="Times New Roman" pitchFamily="18" charset="0"/>
              </a:rPr>
              <a:t>йтаас Физик Техник Хүрээлэн сайт хоорондох шилэн кабель тасарсан </a:t>
            </a:r>
            <a:endParaRPr lang="en-US" sz="1400" dirty="0" smtClean="0">
              <a:solidFill>
                <a:schemeClr val="tx1"/>
              </a:solidFill>
              <a:latin typeface="Times New Roman" pitchFamily="18" charset="0"/>
              <a:cs typeface="Times New Roman" pitchFamily="18" charset="0"/>
            </a:endParaRPr>
          </a:p>
          <a:p>
            <a:pPr algn="just">
              <a:buFont typeface="Wingdings" pitchFamily="2" charset="2"/>
              <a:buChar char="Ø"/>
            </a:pPr>
            <a:endParaRPr lang="mn-MN" sz="1400" dirty="0" smtClean="0">
              <a:latin typeface="Times New Roman" pitchFamily="18" charset="0"/>
              <a:cs typeface="Times New Roman" pitchFamily="18" charset="0"/>
            </a:endParaRPr>
          </a:p>
          <a:p>
            <a:pPr algn="just">
              <a:buFont typeface="Wingdings" pitchFamily="2" charset="2"/>
              <a:buChar char="Ø"/>
            </a:pPr>
            <a:r>
              <a:rPr lang="mn-MN" sz="1400" dirty="0" smtClean="0">
                <a:latin typeface="Times New Roman" pitchFamily="18" charset="0"/>
                <a:cs typeface="Times New Roman" pitchFamily="18" charset="0"/>
              </a:rPr>
              <a:t> Нарантуулзах сайтаас Цайз16 сайт хоорондох шилэн кабель гэмсэн.</a:t>
            </a:r>
            <a:r>
              <a:rPr lang="mn-MN" sz="1400" dirty="0" smtClean="0">
                <a:solidFill>
                  <a:schemeClr val="tx1"/>
                </a:solidFill>
                <a:latin typeface="Times New Roman" pitchFamily="18" charset="0"/>
                <a:cs typeface="Times New Roman" pitchFamily="18" charset="0"/>
              </a:rPr>
              <a:t> </a:t>
            </a:r>
            <a:endParaRPr lang="en-US" sz="1400" dirty="0" smtClean="0">
              <a:solidFill>
                <a:schemeClr val="tx1"/>
              </a:solidFill>
              <a:latin typeface="Times New Roman" pitchFamily="18" charset="0"/>
              <a:cs typeface="Times New Roman" pitchFamily="18" charset="0"/>
            </a:endParaRPr>
          </a:p>
        </p:txBody>
      </p:sp>
      <p:pic>
        <p:nvPicPr>
          <p:cNvPr id="1026" name="Picture 2" descr="Network Troubleshooting icon vector image Can be used for Networ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652" y="1470487"/>
            <a:ext cx="4142586" cy="38034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774771" y="572082"/>
            <a:ext cx="5256584" cy="720000"/>
            <a:chOff x="3131840" y="1491630"/>
            <a:chExt cx="5256584" cy="576064"/>
          </a:xfrm>
        </p:grpSpPr>
        <p:sp>
          <p:nvSpPr>
            <p:cNvPr id="5" name="Rectangle 4"/>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 name="Right Triangle 5"/>
            <p:cNvSpPr/>
            <p:nvPr/>
          </p:nvSpPr>
          <p:spPr>
            <a:xfrm rot="5400000">
              <a:off x="3203840" y="1419630"/>
              <a:ext cx="576000" cy="720000"/>
            </a:xfrm>
            <a:prstGeom prst="rtTriangle">
              <a:avLst/>
            </a:prstGeom>
            <a:solidFill>
              <a:srgbClr val="DF453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rgbClr val="E14A41"/>
                </a:solidFill>
              </a:endParaRPr>
            </a:p>
          </p:txBody>
        </p:sp>
      </p:grpSp>
      <p:grpSp>
        <p:nvGrpSpPr>
          <p:cNvPr id="10" name="Group 9"/>
          <p:cNvGrpSpPr/>
          <p:nvPr/>
        </p:nvGrpSpPr>
        <p:grpSpPr>
          <a:xfrm>
            <a:off x="745361" y="2307506"/>
            <a:ext cx="5256584" cy="720000"/>
            <a:chOff x="3131840" y="1491630"/>
            <a:chExt cx="5256584" cy="576064"/>
          </a:xfrm>
        </p:grpSpPr>
        <p:sp>
          <p:nvSpPr>
            <p:cNvPr id="11" name="Rectangle 1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2" name="Right Triangle 11"/>
            <p:cNvSpPr/>
            <p:nvPr/>
          </p:nvSpPr>
          <p:spPr>
            <a:xfrm rot="5400000">
              <a:off x="3203840" y="1419630"/>
              <a:ext cx="576000" cy="720000"/>
            </a:xfrm>
            <a:prstGeom prst="rtTriangle">
              <a:avLst/>
            </a:prstGeom>
            <a:solidFill>
              <a:srgbClr val="E14A4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13" name="Group 12"/>
          <p:cNvGrpSpPr/>
          <p:nvPr/>
        </p:nvGrpSpPr>
        <p:grpSpPr>
          <a:xfrm>
            <a:off x="763261" y="3263009"/>
            <a:ext cx="5256584" cy="720000"/>
            <a:chOff x="3131840" y="1491630"/>
            <a:chExt cx="5256584" cy="576064"/>
          </a:xfrm>
        </p:grpSpPr>
        <p:sp>
          <p:nvSpPr>
            <p:cNvPr id="14" name="Rectangle 13"/>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5" name="Right Triangle 14"/>
            <p:cNvSpPr/>
            <p:nvPr/>
          </p:nvSpPr>
          <p:spPr>
            <a:xfrm rot="5400000">
              <a:off x="3203840" y="1419630"/>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sp>
        <p:nvSpPr>
          <p:cNvPr id="16" name="TextBox 15"/>
          <p:cNvSpPr txBox="1"/>
          <p:nvPr/>
        </p:nvSpPr>
        <p:spPr>
          <a:xfrm>
            <a:off x="780526" y="598713"/>
            <a:ext cx="533164" cy="400110"/>
          </a:xfrm>
          <a:prstGeom prst="rect">
            <a:avLst/>
          </a:prstGeom>
          <a:noFill/>
        </p:spPr>
        <p:txBody>
          <a:bodyPr wrap="square" rtlCol="0">
            <a:spAutoFit/>
          </a:bodyPr>
          <a:lstStyle/>
          <a:p>
            <a:r>
              <a:rPr lang="en-US" altLang="ko-KR" sz="2000" b="1" dirty="0">
                <a:solidFill>
                  <a:schemeClr val="bg1"/>
                </a:solidFill>
                <a:cs typeface="Arial" panose="020B0604020202020204" pitchFamily="34" charset="0"/>
              </a:rPr>
              <a:t>01</a:t>
            </a:r>
            <a:endParaRPr lang="ko-KR" altLang="en-US" sz="2000" b="1" dirty="0">
              <a:solidFill>
                <a:schemeClr val="bg1"/>
              </a:solidFill>
              <a:cs typeface="Arial" panose="020B0604020202020204" pitchFamily="34" charset="0"/>
            </a:endParaRPr>
          </a:p>
        </p:txBody>
      </p:sp>
      <p:sp>
        <p:nvSpPr>
          <p:cNvPr id="18" name="TextBox 17"/>
          <p:cNvSpPr txBox="1"/>
          <p:nvPr/>
        </p:nvSpPr>
        <p:spPr>
          <a:xfrm>
            <a:off x="745361" y="2287404"/>
            <a:ext cx="533164" cy="400110"/>
          </a:xfrm>
          <a:prstGeom prst="rect">
            <a:avLst/>
          </a:prstGeom>
          <a:noFill/>
        </p:spPr>
        <p:txBody>
          <a:bodyPr wrap="square" rtlCol="0">
            <a:spAutoFit/>
          </a:bodyPr>
          <a:lstStyle/>
          <a:p>
            <a:r>
              <a:rPr lang="en-US" altLang="ko-KR" sz="2000" b="1" dirty="0" smtClean="0">
                <a:solidFill>
                  <a:schemeClr val="bg1"/>
                </a:solidFill>
                <a:cs typeface="Arial" panose="020B0604020202020204" pitchFamily="34" charset="0"/>
              </a:rPr>
              <a:t>03</a:t>
            </a:r>
            <a:endParaRPr lang="ko-KR" altLang="en-US" sz="2000" b="1" dirty="0">
              <a:solidFill>
                <a:schemeClr val="bg1"/>
              </a:solidFill>
              <a:cs typeface="Arial" panose="020B0604020202020204" pitchFamily="34" charset="0"/>
            </a:endParaRPr>
          </a:p>
        </p:txBody>
      </p:sp>
      <p:sp>
        <p:nvSpPr>
          <p:cNvPr id="19" name="TextBox 18"/>
          <p:cNvSpPr txBox="1"/>
          <p:nvPr/>
        </p:nvSpPr>
        <p:spPr>
          <a:xfrm>
            <a:off x="745996" y="3263010"/>
            <a:ext cx="533164" cy="400110"/>
          </a:xfrm>
          <a:prstGeom prst="rect">
            <a:avLst/>
          </a:prstGeom>
          <a:noFill/>
        </p:spPr>
        <p:txBody>
          <a:bodyPr wrap="square" rtlCol="0">
            <a:spAutoFit/>
          </a:bodyPr>
          <a:lstStyle/>
          <a:p>
            <a:r>
              <a:rPr lang="en-US" altLang="ko-KR" sz="2000" b="1" dirty="0">
                <a:solidFill>
                  <a:schemeClr val="bg1"/>
                </a:solidFill>
                <a:cs typeface="Arial" panose="020B0604020202020204" pitchFamily="34" charset="0"/>
              </a:rPr>
              <a:t>04</a:t>
            </a:r>
            <a:endParaRPr lang="ko-KR" altLang="en-US" sz="2000" b="1" dirty="0">
              <a:solidFill>
                <a:schemeClr val="bg1"/>
              </a:solidFill>
              <a:cs typeface="Arial" panose="020B0604020202020204" pitchFamily="34" charset="0"/>
            </a:endParaRPr>
          </a:p>
        </p:txBody>
      </p:sp>
      <p:grpSp>
        <p:nvGrpSpPr>
          <p:cNvPr id="20" name="Group 19"/>
          <p:cNvGrpSpPr/>
          <p:nvPr/>
        </p:nvGrpSpPr>
        <p:grpSpPr>
          <a:xfrm>
            <a:off x="1483381" y="648875"/>
            <a:ext cx="4392568" cy="546224"/>
            <a:chOff x="3851840" y="1356248"/>
            <a:chExt cx="4392568" cy="546224"/>
          </a:xfrm>
        </p:grpSpPr>
        <p:sp>
          <p:nvSpPr>
            <p:cNvPr id="21" name="TextBox 20"/>
            <p:cNvSpPr txBox="1"/>
            <p:nvPr/>
          </p:nvSpPr>
          <p:spPr>
            <a:xfrm>
              <a:off x="3851840" y="1356248"/>
              <a:ext cx="4392567" cy="400110"/>
            </a:xfrm>
            <a:prstGeom prst="rect">
              <a:avLst/>
            </a:prstGeom>
            <a:noFill/>
          </p:spPr>
          <p:txBody>
            <a:bodyPr wrap="square" rtlCol="0">
              <a:spAutoFit/>
            </a:bodyPr>
            <a:lstStyle/>
            <a:p>
              <a:r>
                <a:rPr lang="en-US" altLang="ko-KR" sz="2000" dirty="0">
                  <a:solidFill>
                    <a:schemeClr val="tx1">
                      <a:lumMod val="75000"/>
                      <a:lumOff val="25000"/>
                    </a:schemeClr>
                  </a:solidFill>
                  <a:latin typeface="Arial" panose="020B0604020202020204" pitchFamily="34" charset="0"/>
                  <a:cs typeface="Arial" panose="020B0604020202020204" pitchFamily="34" charset="0"/>
                </a:rPr>
                <a:t>Танилцуулга</a:t>
              </a:r>
              <a:endParaRPr lang="ko-KR" altLang="en-US"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2" name="TextBox 21"/>
            <p:cNvSpPr txBox="1"/>
            <p:nvPr/>
          </p:nvSpPr>
          <p:spPr>
            <a:xfrm>
              <a:off x="3851840" y="1625473"/>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grpSp>
        <p:nvGrpSpPr>
          <p:cNvPr id="29" name="Group 28"/>
          <p:cNvGrpSpPr/>
          <p:nvPr/>
        </p:nvGrpSpPr>
        <p:grpSpPr>
          <a:xfrm>
            <a:off x="1489016" y="3309742"/>
            <a:ext cx="4392568" cy="706755"/>
            <a:chOff x="3851840" y="1326403"/>
            <a:chExt cx="4392568" cy="706755"/>
          </a:xfrm>
        </p:grpSpPr>
        <p:sp>
          <p:nvSpPr>
            <p:cNvPr id="30" name="TextBox 29"/>
            <p:cNvSpPr txBox="1"/>
            <p:nvPr/>
          </p:nvSpPr>
          <p:spPr>
            <a:xfrm>
              <a:off x="3851840" y="1326403"/>
              <a:ext cx="4392567" cy="706755"/>
            </a:xfrm>
            <a:prstGeom prst="rect">
              <a:avLst/>
            </a:prstGeom>
            <a:noFill/>
          </p:spPr>
          <p:txBody>
            <a:bodyPr wrap="square" rtlCol="0">
              <a:spAutoFit/>
            </a:bodyPr>
            <a:lstStyle/>
            <a:p>
              <a:r>
                <a:rPr lang="en-US" altLang="ko-KR" sz="2000" dirty="0">
                  <a:solidFill>
                    <a:schemeClr val="tx1">
                      <a:lumMod val="75000"/>
                      <a:lumOff val="25000"/>
                    </a:schemeClr>
                  </a:solidFill>
                  <a:latin typeface="Arial" panose="020B0604020202020204" pitchFamily="34" charset="0"/>
                  <a:cs typeface="Mongolian Baiti" panose="03000500000000000000" charset="0"/>
                </a:rPr>
                <a:t>Цаашид сайжруулах санал санаачлага</a:t>
              </a:r>
            </a:p>
          </p:txBody>
        </p:sp>
        <p:sp>
          <p:nvSpPr>
            <p:cNvPr id="31" name="TextBox 30"/>
            <p:cNvSpPr txBox="1"/>
            <p:nvPr/>
          </p:nvSpPr>
          <p:spPr>
            <a:xfrm>
              <a:off x="3851840" y="1625473"/>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grpSp>
        <p:nvGrpSpPr>
          <p:cNvPr id="2" name="Group 1"/>
          <p:cNvGrpSpPr/>
          <p:nvPr/>
        </p:nvGrpSpPr>
        <p:grpSpPr>
          <a:xfrm>
            <a:off x="746156" y="4119891"/>
            <a:ext cx="5256584" cy="720000"/>
            <a:chOff x="3131840" y="1491630"/>
            <a:chExt cx="5256584" cy="576064"/>
          </a:xfrm>
        </p:grpSpPr>
        <p:sp>
          <p:nvSpPr>
            <p:cNvPr id="3" name="Rectangle 1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2" name="Right Triangle 31"/>
            <p:cNvSpPr/>
            <p:nvPr/>
          </p:nvSpPr>
          <p:spPr>
            <a:xfrm rot="5400000">
              <a:off x="3203840" y="1419630"/>
              <a:ext cx="576000" cy="720000"/>
            </a:xfrm>
            <a:prstGeom prst="rtTriangle">
              <a:avLst/>
            </a:prstGeom>
            <a:solidFill>
              <a:srgbClr val="E14A4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33" name="Group 32"/>
          <p:cNvGrpSpPr/>
          <p:nvPr/>
        </p:nvGrpSpPr>
        <p:grpSpPr>
          <a:xfrm>
            <a:off x="1500526" y="4255080"/>
            <a:ext cx="4392568" cy="576069"/>
            <a:chOff x="3851840" y="1326403"/>
            <a:chExt cx="4392568" cy="576069"/>
          </a:xfrm>
        </p:grpSpPr>
        <p:sp>
          <p:nvSpPr>
            <p:cNvPr id="34" name="TextBox 29"/>
            <p:cNvSpPr txBox="1"/>
            <p:nvPr/>
          </p:nvSpPr>
          <p:spPr>
            <a:xfrm>
              <a:off x="3851840" y="1326403"/>
              <a:ext cx="4392567" cy="398780"/>
            </a:xfrm>
            <a:prstGeom prst="rect">
              <a:avLst/>
            </a:prstGeom>
            <a:noFill/>
          </p:spPr>
          <p:txBody>
            <a:bodyPr wrap="square" rtlCol="0">
              <a:spAutoFit/>
            </a:bodyPr>
            <a:lstStyle/>
            <a:p>
              <a:r>
                <a:rPr lang="en-US" altLang="ko-KR" sz="2000" dirty="0">
                  <a:solidFill>
                    <a:schemeClr val="tx1">
                      <a:lumMod val="75000"/>
                      <a:lumOff val="25000"/>
                    </a:schemeClr>
                  </a:solidFill>
                  <a:latin typeface="Arial" panose="020B0604020202020204" pitchFamily="34" charset="0"/>
                  <a:cs typeface="Arial" panose="020B0604020202020204" pitchFamily="34" charset="0"/>
                </a:rPr>
                <a:t>Дүгнэ</a:t>
              </a:r>
              <a:r>
                <a:rPr lang="en-US" altLang="ko-KR" sz="2000" dirty="0">
                  <a:solidFill>
                    <a:schemeClr val="tx1">
                      <a:lumMod val="75000"/>
                      <a:lumOff val="25000"/>
                    </a:schemeClr>
                  </a:solidFill>
                  <a:latin typeface="Arial" panose="020B0604020202020204" pitchFamily="34" charset="0"/>
                  <a:cs typeface="Mongolian Baiti" panose="03000500000000000000" charset="0"/>
                </a:rPr>
                <a:t>лт</a:t>
              </a:r>
            </a:p>
          </p:txBody>
        </p:sp>
        <p:sp>
          <p:nvSpPr>
            <p:cNvPr id="35" name="TextBox 30"/>
            <p:cNvSpPr txBox="1"/>
            <p:nvPr/>
          </p:nvSpPr>
          <p:spPr>
            <a:xfrm>
              <a:off x="3851840" y="1625473"/>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sp>
        <p:nvSpPr>
          <p:cNvPr id="36" name="TextBox 18"/>
          <p:cNvSpPr txBox="1"/>
          <p:nvPr/>
        </p:nvSpPr>
        <p:spPr>
          <a:xfrm>
            <a:off x="745361" y="4150740"/>
            <a:ext cx="533164" cy="398780"/>
          </a:xfrm>
          <a:prstGeom prst="rect">
            <a:avLst/>
          </a:prstGeom>
          <a:noFill/>
        </p:spPr>
        <p:txBody>
          <a:bodyPr wrap="square" rtlCol="0">
            <a:spAutoFit/>
          </a:bodyPr>
          <a:lstStyle/>
          <a:p>
            <a:r>
              <a:rPr lang="en-US" altLang="ko-KR" sz="2000" b="1" dirty="0">
                <a:solidFill>
                  <a:schemeClr val="bg1"/>
                </a:solidFill>
                <a:cs typeface="Arial" panose="020B0604020202020204" pitchFamily="34" charset="0"/>
              </a:rPr>
              <a:t>0</a:t>
            </a:r>
            <a:r>
              <a:rPr lang="en-US" altLang="en-US" sz="2000" b="1" dirty="0">
                <a:solidFill>
                  <a:schemeClr val="bg1"/>
                </a:solidFill>
                <a:cs typeface="Mongolian Baiti" panose="03000500000000000000" charset="0"/>
              </a:rPr>
              <a:t>5</a:t>
            </a:r>
          </a:p>
        </p:txBody>
      </p:sp>
      <p:grpSp>
        <p:nvGrpSpPr>
          <p:cNvPr id="112" name="Group 111"/>
          <p:cNvGrpSpPr/>
          <p:nvPr/>
        </p:nvGrpSpPr>
        <p:grpSpPr>
          <a:xfrm>
            <a:off x="1483261" y="1750600"/>
            <a:ext cx="9854470" cy="1044632"/>
            <a:chOff x="-1610062" y="1625473"/>
            <a:chExt cx="9854470" cy="1044632"/>
          </a:xfrm>
        </p:grpSpPr>
        <p:sp>
          <p:nvSpPr>
            <p:cNvPr id="113" name="TextBox 112"/>
            <p:cNvSpPr txBox="1"/>
            <p:nvPr/>
          </p:nvSpPr>
          <p:spPr>
            <a:xfrm>
              <a:off x="-1610062" y="2271325"/>
              <a:ext cx="4392567" cy="398780"/>
            </a:xfrm>
            <a:prstGeom prst="rect">
              <a:avLst/>
            </a:prstGeom>
            <a:noFill/>
          </p:spPr>
          <p:txBody>
            <a:bodyPr wrap="square" rtlCol="0">
              <a:spAutoFit/>
            </a:bodyPr>
            <a:lstStyle/>
            <a:p>
              <a:r>
                <a:rPr lang="en-US" altLang="en-US" sz="2000" dirty="0">
                  <a:solidFill>
                    <a:schemeClr val="tx1">
                      <a:lumMod val="75000"/>
                      <a:lumOff val="25000"/>
                    </a:schemeClr>
                  </a:solidFill>
                  <a:latin typeface="Arial" panose="020B0604020202020204" pitchFamily="34" charset="0"/>
                  <a:cs typeface="Mongolian Baiti" panose="03000500000000000000" charset="0"/>
                </a:rPr>
                <a:t>Хийж гүйцэтгэсэн ажлууд</a:t>
              </a:r>
            </a:p>
          </p:txBody>
        </p:sp>
        <p:sp>
          <p:nvSpPr>
            <p:cNvPr id="114" name="TextBox 113"/>
            <p:cNvSpPr txBox="1"/>
            <p:nvPr/>
          </p:nvSpPr>
          <p:spPr>
            <a:xfrm>
              <a:off x="3851840" y="1625473"/>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grpSp>
        <p:nvGrpSpPr>
          <p:cNvPr id="115" name="Group 114"/>
          <p:cNvGrpSpPr/>
          <p:nvPr/>
        </p:nvGrpSpPr>
        <p:grpSpPr>
          <a:xfrm>
            <a:off x="774771" y="1419692"/>
            <a:ext cx="5256584" cy="720000"/>
            <a:chOff x="3131840" y="1491630"/>
            <a:chExt cx="5256584" cy="576064"/>
          </a:xfrm>
        </p:grpSpPr>
        <p:sp>
          <p:nvSpPr>
            <p:cNvPr id="116" name="Rectangle 115"/>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17" name="Right Triangle 116"/>
            <p:cNvSpPr/>
            <p:nvPr/>
          </p:nvSpPr>
          <p:spPr>
            <a:xfrm rot="5400000">
              <a:off x="3203840" y="1419630"/>
              <a:ext cx="576000" cy="720000"/>
            </a:xfrm>
            <a:prstGeom prst="rtTriangle">
              <a:avLst/>
            </a:prstGeom>
            <a:solidFill>
              <a:schemeClr val="bg1">
                <a:lumMod val="6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accent3">
                    <a:lumMod val="75000"/>
                  </a:schemeClr>
                </a:solidFill>
              </a:endParaRPr>
            </a:p>
          </p:txBody>
        </p:sp>
      </p:grpSp>
      <p:sp>
        <p:nvSpPr>
          <p:cNvPr id="118" name="TextBox 117"/>
          <p:cNvSpPr txBox="1"/>
          <p:nvPr/>
        </p:nvSpPr>
        <p:spPr>
          <a:xfrm>
            <a:off x="763261" y="1419692"/>
            <a:ext cx="533164" cy="400110"/>
          </a:xfrm>
          <a:prstGeom prst="rect">
            <a:avLst/>
          </a:prstGeom>
          <a:noFill/>
        </p:spPr>
        <p:txBody>
          <a:bodyPr wrap="square" rtlCol="0">
            <a:spAutoFit/>
          </a:bodyPr>
          <a:lstStyle/>
          <a:p>
            <a:r>
              <a:rPr lang="en-US" altLang="ko-KR" sz="2000" b="1" dirty="0" smtClean="0">
                <a:solidFill>
                  <a:schemeClr val="bg1"/>
                </a:solidFill>
                <a:cs typeface="Arial" panose="020B0604020202020204" pitchFamily="34" charset="0"/>
              </a:rPr>
              <a:t>02</a:t>
            </a:r>
            <a:endParaRPr lang="ko-KR" altLang="en-US" sz="2000" b="1" dirty="0">
              <a:solidFill>
                <a:schemeClr val="bg1"/>
              </a:solidFill>
              <a:cs typeface="Arial" panose="020B0604020202020204" pitchFamily="34" charset="0"/>
            </a:endParaRPr>
          </a:p>
        </p:txBody>
      </p:sp>
      <p:grpSp>
        <p:nvGrpSpPr>
          <p:cNvPr id="119" name="Group 118"/>
          <p:cNvGrpSpPr/>
          <p:nvPr/>
        </p:nvGrpSpPr>
        <p:grpSpPr>
          <a:xfrm>
            <a:off x="1506281" y="1419692"/>
            <a:ext cx="4398243" cy="707886"/>
            <a:chOff x="3840410" y="1303729"/>
            <a:chExt cx="4398243" cy="707886"/>
          </a:xfrm>
        </p:grpSpPr>
        <p:sp>
          <p:nvSpPr>
            <p:cNvPr id="120" name="TextBox 119"/>
            <p:cNvSpPr txBox="1"/>
            <p:nvPr/>
          </p:nvSpPr>
          <p:spPr>
            <a:xfrm>
              <a:off x="3846086" y="1303729"/>
              <a:ext cx="4392567" cy="707886"/>
            </a:xfrm>
            <a:prstGeom prst="rect">
              <a:avLst/>
            </a:prstGeom>
            <a:noFill/>
          </p:spPr>
          <p:txBody>
            <a:bodyPr wrap="square" rtlCol="0">
              <a:spAutoFit/>
            </a:bodyPr>
            <a:lstStyle/>
            <a:p>
              <a:r>
                <a:rPr lang="mn-MN" altLang="en-US" sz="2000" dirty="0">
                  <a:solidFill>
                    <a:schemeClr val="tx1">
                      <a:lumMod val="75000"/>
                      <a:lumOff val="25000"/>
                    </a:schemeClr>
                  </a:solidFill>
                  <a:latin typeface="Arial" panose="020B0604020202020204" pitchFamily="34" charset="0"/>
                  <a:cs typeface="Mongolian Baiti" panose="03000500000000000000" charset="0"/>
                </a:rPr>
                <a:t>Сурч мэдсэн зүйлс, </a:t>
              </a:r>
              <a:r>
                <a:rPr lang="mn-MN" altLang="en-US" sz="2000" dirty="0" smtClean="0">
                  <a:solidFill>
                    <a:schemeClr val="tx1">
                      <a:lumMod val="75000"/>
                      <a:lumOff val="25000"/>
                    </a:schemeClr>
                  </a:solidFill>
                  <a:latin typeface="Arial" panose="020B0604020202020204" pitchFamily="34" charset="0"/>
                  <a:cs typeface="Mongolian Baiti" panose="03000500000000000000" charset="0"/>
                </a:rPr>
                <a:t>судласан системүүд</a:t>
              </a:r>
              <a:endParaRPr lang="mn-MN" altLang="en-US" sz="2000" dirty="0">
                <a:solidFill>
                  <a:schemeClr val="tx1">
                    <a:lumMod val="75000"/>
                    <a:lumOff val="25000"/>
                  </a:schemeClr>
                </a:solidFill>
                <a:latin typeface="Arial" panose="020B0604020202020204" pitchFamily="34" charset="0"/>
                <a:cs typeface="Mongolian Baiti" panose="03000500000000000000" charset="0"/>
              </a:endParaRPr>
            </a:p>
          </p:txBody>
        </p:sp>
        <p:sp>
          <p:nvSpPr>
            <p:cNvPr id="121" name="TextBox 120"/>
            <p:cNvSpPr txBox="1"/>
            <p:nvPr/>
          </p:nvSpPr>
          <p:spPr>
            <a:xfrm>
              <a:off x="3840410" y="1582293"/>
              <a:ext cx="4392568" cy="275590"/>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 name="Group 5"/>
          <p:cNvGrpSpPr/>
          <p:nvPr/>
        </p:nvGrpSpPr>
        <p:grpSpPr>
          <a:xfrm>
            <a:off x="748694" y="1125965"/>
            <a:ext cx="10782359" cy="3518315"/>
            <a:chOff x="820170" y="1383620"/>
            <a:chExt cx="10782359" cy="3529131"/>
          </a:xfrm>
          <a:solidFill>
            <a:schemeClr val="accent1"/>
          </a:solidFill>
        </p:grpSpPr>
        <p:grpSp>
          <p:nvGrpSpPr>
            <p:cNvPr id="30" name="Group 29"/>
            <p:cNvGrpSpPr/>
            <p:nvPr/>
          </p:nvGrpSpPr>
          <p:grpSpPr>
            <a:xfrm>
              <a:off x="820170" y="1383620"/>
              <a:ext cx="10782359" cy="3529131"/>
              <a:chOff x="993342" y="905954"/>
              <a:chExt cx="10252170" cy="3122565"/>
            </a:xfrm>
            <a:grpFill/>
          </p:grpSpPr>
          <p:sp>
            <p:nvSpPr>
              <p:cNvPr id="31" name="Rounded Rectangle 1"/>
              <p:cNvSpPr/>
              <p:nvPr/>
            </p:nvSpPr>
            <p:spPr>
              <a:xfrm>
                <a:off x="8753767" y="906086"/>
                <a:ext cx="2212591" cy="457200"/>
              </a:xfrm>
              <a:prstGeom prst="roundRect">
                <a:avLst>
                  <a:gd name="adj" fmla="val 50000"/>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3" name="Rounded Rectangle 2"/>
              <p:cNvSpPr/>
              <p:nvPr/>
            </p:nvSpPr>
            <p:spPr>
              <a:xfrm>
                <a:off x="6166958" y="906086"/>
                <a:ext cx="2212591" cy="457200"/>
              </a:xfrm>
              <a:prstGeom prst="roundRect">
                <a:avLst>
                  <a:gd name="adj" fmla="val 50000"/>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4" name="Rounded Rectangle 3"/>
              <p:cNvSpPr/>
              <p:nvPr/>
            </p:nvSpPr>
            <p:spPr>
              <a:xfrm>
                <a:off x="3580150" y="906086"/>
                <a:ext cx="2212591" cy="457200"/>
              </a:xfrm>
              <a:prstGeom prst="roundRect">
                <a:avLst>
                  <a:gd name="adj" fmla="val 48867"/>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5" name="Rounded Rectangle 4"/>
              <p:cNvSpPr/>
              <p:nvPr/>
            </p:nvSpPr>
            <p:spPr>
              <a:xfrm>
                <a:off x="993342" y="906086"/>
                <a:ext cx="2212591" cy="457200"/>
              </a:xfrm>
              <a:prstGeom prst="roundRect">
                <a:avLst>
                  <a:gd name="adj" fmla="val 45021"/>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nvGrpSpPr>
              <p:cNvPr id="48" name="Group 10"/>
              <p:cNvGrpSpPr/>
              <p:nvPr/>
            </p:nvGrpSpPr>
            <p:grpSpPr>
              <a:xfrm>
                <a:off x="8883028" y="905954"/>
                <a:ext cx="2362484" cy="3122565"/>
                <a:chOff x="6499555" y="2147350"/>
                <a:chExt cx="1744853" cy="4212737"/>
              </a:xfrm>
              <a:grpFill/>
            </p:grpSpPr>
            <p:sp>
              <p:nvSpPr>
                <p:cNvPr id="76" name="Rectangle 11"/>
                <p:cNvSpPr/>
                <p:nvPr/>
              </p:nvSpPr>
              <p:spPr>
                <a:xfrm>
                  <a:off x="6533609" y="2616087"/>
                  <a:ext cx="1583728" cy="3744000"/>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Flowchart: Stored Data 3"/>
                <p:cNvSpPr/>
                <p:nvPr/>
              </p:nvSpPr>
              <p:spPr>
                <a:xfrm rot="10800000">
                  <a:off x="6499555" y="2147350"/>
                  <a:ext cx="1744853" cy="45733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1667 w 10000"/>
                    <a:gd name="connsiteY0-2" fmla="*/ 0 h 10000"/>
                    <a:gd name="connsiteX1-3" fmla="*/ 10000 w 10000"/>
                    <a:gd name="connsiteY1-4" fmla="*/ 0 h 10000"/>
                    <a:gd name="connsiteX2-5" fmla="*/ 9111 w 10000"/>
                    <a:gd name="connsiteY2-6" fmla="*/ 4933 h 10000"/>
                    <a:gd name="connsiteX3-7" fmla="*/ 10000 w 10000"/>
                    <a:gd name="connsiteY3-8" fmla="*/ 10000 h 10000"/>
                    <a:gd name="connsiteX4-9" fmla="*/ 1667 w 10000"/>
                    <a:gd name="connsiteY4-10" fmla="*/ 10000 h 10000"/>
                    <a:gd name="connsiteX5-11" fmla="*/ 0 w 10000"/>
                    <a:gd name="connsiteY5-12" fmla="*/ 5000 h 10000"/>
                    <a:gd name="connsiteX6-13" fmla="*/ 1667 w 10000"/>
                    <a:gd name="connsiteY6-14" fmla="*/ 0 h 10000"/>
                    <a:gd name="connsiteX0-15" fmla="*/ 841 w 9174"/>
                    <a:gd name="connsiteY0-16" fmla="*/ 0 h 10000"/>
                    <a:gd name="connsiteX1-17" fmla="*/ 9174 w 9174"/>
                    <a:gd name="connsiteY1-18" fmla="*/ 0 h 10000"/>
                    <a:gd name="connsiteX2-19" fmla="*/ 8285 w 9174"/>
                    <a:gd name="connsiteY2-20" fmla="*/ 4933 h 10000"/>
                    <a:gd name="connsiteX3-21" fmla="*/ 9174 w 9174"/>
                    <a:gd name="connsiteY3-22" fmla="*/ 10000 h 10000"/>
                    <a:gd name="connsiteX4-23" fmla="*/ 841 w 9174"/>
                    <a:gd name="connsiteY4-24" fmla="*/ 10000 h 10000"/>
                    <a:gd name="connsiteX5-25" fmla="*/ 2 w 9174"/>
                    <a:gd name="connsiteY5-26" fmla="*/ 5268 h 10000"/>
                    <a:gd name="connsiteX6-27" fmla="*/ 841 w 9174"/>
                    <a:gd name="connsiteY6-2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174" h="10000">
                      <a:moveTo>
                        <a:pt x="841" y="0"/>
                      </a:moveTo>
                      <a:lnTo>
                        <a:pt x="9174" y="0"/>
                      </a:lnTo>
                      <a:cubicBezTo>
                        <a:pt x="8253" y="0"/>
                        <a:pt x="8285" y="2172"/>
                        <a:pt x="8285" y="4933"/>
                      </a:cubicBezTo>
                      <a:cubicBezTo>
                        <a:pt x="8285" y="7694"/>
                        <a:pt x="8253" y="10000"/>
                        <a:pt x="9174" y="10000"/>
                      </a:cubicBezTo>
                      <a:lnTo>
                        <a:pt x="841" y="10000"/>
                      </a:lnTo>
                      <a:cubicBezTo>
                        <a:pt x="-80" y="10000"/>
                        <a:pt x="2" y="8029"/>
                        <a:pt x="2" y="5268"/>
                      </a:cubicBezTo>
                      <a:cubicBezTo>
                        <a:pt x="2" y="2507"/>
                        <a:pt x="-80" y="0"/>
                        <a:pt x="841"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49" name="Group 13"/>
              <p:cNvGrpSpPr/>
              <p:nvPr/>
            </p:nvGrpSpPr>
            <p:grpSpPr>
              <a:xfrm>
                <a:off x="6264429" y="905954"/>
                <a:ext cx="2362484" cy="3114111"/>
                <a:chOff x="4663085" y="2147350"/>
                <a:chExt cx="1744853" cy="4201332"/>
              </a:xfrm>
              <a:grpFill/>
            </p:grpSpPr>
            <p:sp>
              <p:nvSpPr>
                <p:cNvPr id="74" name="Rectangle 14"/>
                <p:cNvSpPr/>
                <p:nvPr/>
              </p:nvSpPr>
              <p:spPr>
                <a:xfrm>
                  <a:off x="4719154" y="2604682"/>
                  <a:ext cx="1583728" cy="3744000"/>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75" name="Flowchart: Stored Data 3"/>
                <p:cNvSpPr/>
                <p:nvPr/>
              </p:nvSpPr>
              <p:spPr>
                <a:xfrm rot="10800000">
                  <a:off x="4663085" y="2147350"/>
                  <a:ext cx="1744853" cy="45733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1667 w 10000"/>
                    <a:gd name="connsiteY0-2" fmla="*/ 0 h 10000"/>
                    <a:gd name="connsiteX1-3" fmla="*/ 10000 w 10000"/>
                    <a:gd name="connsiteY1-4" fmla="*/ 0 h 10000"/>
                    <a:gd name="connsiteX2-5" fmla="*/ 9111 w 10000"/>
                    <a:gd name="connsiteY2-6" fmla="*/ 4933 h 10000"/>
                    <a:gd name="connsiteX3-7" fmla="*/ 10000 w 10000"/>
                    <a:gd name="connsiteY3-8" fmla="*/ 10000 h 10000"/>
                    <a:gd name="connsiteX4-9" fmla="*/ 1667 w 10000"/>
                    <a:gd name="connsiteY4-10" fmla="*/ 10000 h 10000"/>
                    <a:gd name="connsiteX5-11" fmla="*/ 0 w 10000"/>
                    <a:gd name="connsiteY5-12" fmla="*/ 5000 h 10000"/>
                    <a:gd name="connsiteX6-13" fmla="*/ 1667 w 10000"/>
                    <a:gd name="connsiteY6-14" fmla="*/ 0 h 10000"/>
                    <a:gd name="connsiteX0-15" fmla="*/ 841 w 9174"/>
                    <a:gd name="connsiteY0-16" fmla="*/ 0 h 10000"/>
                    <a:gd name="connsiteX1-17" fmla="*/ 9174 w 9174"/>
                    <a:gd name="connsiteY1-18" fmla="*/ 0 h 10000"/>
                    <a:gd name="connsiteX2-19" fmla="*/ 8285 w 9174"/>
                    <a:gd name="connsiteY2-20" fmla="*/ 4933 h 10000"/>
                    <a:gd name="connsiteX3-21" fmla="*/ 9174 w 9174"/>
                    <a:gd name="connsiteY3-22" fmla="*/ 10000 h 10000"/>
                    <a:gd name="connsiteX4-23" fmla="*/ 841 w 9174"/>
                    <a:gd name="connsiteY4-24" fmla="*/ 10000 h 10000"/>
                    <a:gd name="connsiteX5-25" fmla="*/ 2 w 9174"/>
                    <a:gd name="connsiteY5-26" fmla="*/ 5268 h 10000"/>
                    <a:gd name="connsiteX6-27" fmla="*/ 841 w 9174"/>
                    <a:gd name="connsiteY6-2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174" h="10000">
                      <a:moveTo>
                        <a:pt x="841" y="0"/>
                      </a:moveTo>
                      <a:lnTo>
                        <a:pt x="9174" y="0"/>
                      </a:lnTo>
                      <a:cubicBezTo>
                        <a:pt x="8253" y="0"/>
                        <a:pt x="8285" y="2172"/>
                        <a:pt x="8285" y="4933"/>
                      </a:cubicBezTo>
                      <a:cubicBezTo>
                        <a:pt x="8285" y="7694"/>
                        <a:pt x="8253" y="10000"/>
                        <a:pt x="9174" y="10000"/>
                      </a:cubicBezTo>
                      <a:lnTo>
                        <a:pt x="841" y="10000"/>
                      </a:lnTo>
                      <a:cubicBezTo>
                        <a:pt x="-80" y="10000"/>
                        <a:pt x="2" y="8029"/>
                        <a:pt x="2" y="5268"/>
                      </a:cubicBezTo>
                      <a:cubicBezTo>
                        <a:pt x="2" y="2507"/>
                        <a:pt x="-80" y="0"/>
                        <a:pt x="841"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50" name="Group 16"/>
              <p:cNvGrpSpPr/>
              <p:nvPr/>
            </p:nvGrpSpPr>
            <p:grpSpPr>
              <a:xfrm>
                <a:off x="3709537" y="905954"/>
                <a:ext cx="2362484" cy="3114111"/>
                <a:chOff x="2826616" y="2147350"/>
                <a:chExt cx="1744853" cy="4201332"/>
              </a:xfrm>
              <a:grpFill/>
            </p:grpSpPr>
            <p:sp>
              <p:nvSpPr>
                <p:cNvPr id="72" name="Rectangle 17"/>
                <p:cNvSpPr/>
                <p:nvPr/>
              </p:nvSpPr>
              <p:spPr>
                <a:xfrm>
                  <a:off x="2843725" y="2604682"/>
                  <a:ext cx="1583728" cy="3744000"/>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Flowchart: Stored Data 3"/>
                <p:cNvSpPr/>
                <p:nvPr/>
              </p:nvSpPr>
              <p:spPr>
                <a:xfrm rot="10800000">
                  <a:off x="2826616" y="2147350"/>
                  <a:ext cx="1744853" cy="45733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1667 w 10000"/>
                    <a:gd name="connsiteY0-2" fmla="*/ 0 h 10000"/>
                    <a:gd name="connsiteX1-3" fmla="*/ 10000 w 10000"/>
                    <a:gd name="connsiteY1-4" fmla="*/ 0 h 10000"/>
                    <a:gd name="connsiteX2-5" fmla="*/ 9111 w 10000"/>
                    <a:gd name="connsiteY2-6" fmla="*/ 4933 h 10000"/>
                    <a:gd name="connsiteX3-7" fmla="*/ 10000 w 10000"/>
                    <a:gd name="connsiteY3-8" fmla="*/ 10000 h 10000"/>
                    <a:gd name="connsiteX4-9" fmla="*/ 1667 w 10000"/>
                    <a:gd name="connsiteY4-10" fmla="*/ 10000 h 10000"/>
                    <a:gd name="connsiteX5-11" fmla="*/ 0 w 10000"/>
                    <a:gd name="connsiteY5-12" fmla="*/ 5000 h 10000"/>
                    <a:gd name="connsiteX6-13" fmla="*/ 1667 w 10000"/>
                    <a:gd name="connsiteY6-14" fmla="*/ 0 h 10000"/>
                    <a:gd name="connsiteX0-15" fmla="*/ 841 w 9174"/>
                    <a:gd name="connsiteY0-16" fmla="*/ 0 h 10000"/>
                    <a:gd name="connsiteX1-17" fmla="*/ 9174 w 9174"/>
                    <a:gd name="connsiteY1-18" fmla="*/ 0 h 10000"/>
                    <a:gd name="connsiteX2-19" fmla="*/ 8285 w 9174"/>
                    <a:gd name="connsiteY2-20" fmla="*/ 4933 h 10000"/>
                    <a:gd name="connsiteX3-21" fmla="*/ 9174 w 9174"/>
                    <a:gd name="connsiteY3-22" fmla="*/ 10000 h 10000"/>
                    <a:gd name="connsiteX4-23" fmla="*/ 841 w 9174"/>
                    <a:gd name="connsiteY4-24" fmla="*/ 10000 h 10000"/>
                    <a:gd name="connsiteX5-25" fmla="*/ 2 w 9174"/>
                    <a:gd name="connsiteY5-26" fmla="*/ 5268 h 10000"/>
                    <a:gd name="connsiteX6-27" fmla="*/ 841 w 9174"/>
                    <a:gd name="connsiteY6-2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174" h="10000">
                      <a:moveTo>
                        <a:pt x="841" y="0"/>
                      </a:moveTo>
                      <a:lnTo>
                        <a:pt x="9174" y="0"/>
                      </a:lnTo>
                      <a:cubicBezTo>
                        <a:pt x="8253" y="0"/>
                        <a:pt x="8285" y="2172"/>
                        <a:pt x="8285" y="4933"/>
                      </a:cubicBezTo>
                      <a:cubicBezTo>
                        <a:pt x="8285" y="7694"/>
                        <a:pt x="8253" y="10000"/>
                        <a:pt x="9174" y="10000"/>
                      </a:cubicBezTo>
                      <a:lnTo>
                        <a:pt x="841" y="10000"/>
                      </a:lnTo>
                      <a:cubicBezTo>
                        <a:pt x="-80" y="10000"/>
                        <a:pt x="2" y="8029"/>
                        <a:pt x="2" y="5268"/>
                      </a:cubicBezTo>
                      <a:cubicBezTo>
                        <a:pt x="2" y="2507"/>
                        <a:pt x="-80" y="0"/>
                        <a:pt x="841"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56" name="Group 19"/>
              <p:cNvGrpSpPr/>
              <p:nvPr/>
            </p:nvGrpSpPr>
            <p:grpSpPr>
              <a:xfrm>
                <a:off x="1122792" y="905954"/>
                <a:ext cx="2362484" cy="3114111"/>
                <a:chOff x="990147" y="2147350"/>
                <a:chExt cx="1744853" cy="4201332"/>
              </a:xfrm>
              <a:grpFill/>
            </p:grpSpPr>
            <p:sp>
              <p:nvSpPr>
                <p:cNvPr id="70" name="Rectangle 20"/>
                <p:cNvSpPr/>
                <p:nvPr/>
              </p:nvSpPr>
              <p:spPr>
                <a:xfrm>
                  <a:off x="1007256" y="2604682"/>
                  <a:ext cx="1583728" cy="3744000"/>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Flowchart: Stored Data 3"/>
                <p:cNvSpPr/>
                <p:nvPr/>
              </p:nvSpPr>
              <p:spPr>
                <a:xfrm rot="10800000">
                  <a:off x="990147" y="2147350"/>
                  <a:ext cx="1744853" cy="45733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1667 w 10000"/>
                    <a:gd name="connsiteY0-2" fmla="*/ 0 h 10000"/>
                    <a:gd name="connsiteX1-3" fmla="*/ 10000 w 10000"/>
                    <a:gd name="connsiteY1-4" fmla="*/ 0 h 10000"/>
                    <a:gd name="connsiteX2-5" fmla="*/ 9111 w 10000"/>
                    <a:gd name="connsiteY2-6" fmla="*/ 4933 h 10000"/>
                    <a:gd name="connsiteX3-7" fmla="*/ 10000 w 10000"/>
                    <a:gd name="connsiteY3-8" fmla="*/ 10000 h 10000"/>
                    <a:gd name="connsiteX4-9" fmla="*/ 1667 w 10000"/>
                    <a:gd name="connsiteY4-10" fmla="*/ 10000 h 10000"/>
                    <a:gd name="connsiteX5-11" fmla="*/ 0 w 10000"/>
                    <a:gd name="connsiteY5-12" fmla="*/ 5000 h 10000"/>
                    <a:gd name="connsiteX6-13" fmla="*/ 1667 w 10000"/>
                    <a:gd name="connsiteY6-14" fmla="*/ 0 h 10000"/>
                    <a:gd name="connsiteX0-15" fmla="*/ 841 w 9174"/>
                    <a:gd name="connsiteY0-16" fmla="*/ 0 h 10000"/>
                    <a:gd name="connsiteX1-17" fmla="*/ 9174 w 9174"/>
                    <a:gd name="connsiteY1-18" fmla="*/ 0 h 10000"/>
                    <a:gd name="connsiteX2-19" fmla="*/ 8285 w 9174"/>
                    <a:gd name="connsiteY2-20" fmla="*/ 4933 h 10000"/>
                    <a:gd name="connsiteX3-21" fmla="*/ 9174 w 9174"/>
                    <a:gd name="connsiteY3-22" fmla="*/ 10000 h 10000"/>
                    <a:gd name="connsiteX4-23" fmla="*/ 841 w 9174"/>
                    <a:gd name="connsiteY4-24" fmla="*/ 10000 h 10000"/>
                    <a:gd name="connsiteX5-25" fmla="*/ 2 w 9174"/>
                    <a:gd name="connsiteY5-26" fmla="*/ 5268 h 10000"/>
                    <a:gd name="connsiteX6-27" fmla="*/ 841 w 9174"/>
                    <a:gd name="connsiteY6-2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174" h="10000">
                      <a:moveTo>
                        <a:pt x="841" y="0"/>
                      </a:moveTo>
                      <a:lnTo>
                        <a:pt x="9174" y="0"/>
                      </a:lnTo>
                      <a:cubicBezTo>
                        <a:pt x="8253" y="0"/>
                        <a:pt x="8285" y="2172"/>
                        <a:pt x="8285" y="4933"/>
                      </a:cubicBezTo>
                      <a:cubicBezTo>
                        <a:pt x="8285" y="7694"/>
                        <a:pt x="8253" y="10000"/>
                        <a:pt x="9174" y="10000"/>
                      </a:cubicBezTo>
                      <a:lnTo>
                        <a:pt x="841" y="10000"/>
                      </a:lnTo>
                      <a:cubicBezTo>
                        <a:pt x="-80" y="10000"/>
                        <a:pt x="2" y="8029"/>
                        <a:pt x="2" y="5268"/>
                      </a:cubicBezTo>
                      <a:cubicBezTo>
                        <a:pt x="2" y="2507"/>
                        <a:pt x="-80" y="0"/>
                        <a:pt x="841"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sp>
            <p:nvSpPr>
              <p:cNvPr id="68" name="TextBox 67"/>
              <p:cNvSpPr txBox="1"/>
              <p:nvPr/>
            </p:nvSpPr>
            <p:spPr>
              <a:xfrm>
                <a:off x="1295833" y="2569595"/>
                <a:ext cx="1843018" cy="276999"/>
              </a:xfrm>
              <a:prstGeom prst="rect">
                <a:avLst/>
              </a:prstGeom>
              <a:grpFill/>
            </p:spPr>
            <p:txBody>
              <a:bodyPr wrap="square" rtlCol="0">
                <a:spAutoFit/>
              </a:bodyPr>
              <a:lstStyle/>
              <a:p>
                <a:pPr algn="just"/>
                <a:endParaRPr lang="en-US" sz="1200" dirty="0">
                  <a:latin typeface="Times New Roman" panose="02020603050405020304" pitchFamily="18" charset="0"/>
                  <a:cs typeface="Times New Roman" panose="02020603050405020304" pitchFamily="18" charset="0"/>
                </a:endParaRPr>
              </a:p>
            </p:txBody>
          </p:sp>
          <p:sp>
            <p:nvSpPr>
              <p:cNvPr id="58" name="TextBox 57"/>
              <p:cNvSpPr txBox="1"/>
              <p:nvPr/>
            </p:nvSpPr>
            <p:spPr>
              <a:xfrm>
                <a:off x="3760322" y="2146250"/>
                <a:ext cx="2088924" cy="1802835"/>
              </a:xfrm>
              <a:prstGeom prst="rect">
                <a:avLst/>
              </a:prstGeom>
              <a:grpFill/>
            </p:spPr>
            <p:txBody>
              <a:bodyPr wrap="square" rtlCol="0">
                <a:spAutoFit/>
              </a:bodyPr>
              <a:lstStyle/>
              <a:p>
                <a:r>
                  <a:rPr lang="en-US" sz="1400" dirty="0">
                    <a:latin typeface="Arial" panose="020B0604020202020204" pitchFamily="34" charset="0"/>
                    <a:cs typeface="Arial" panose="020B0604020202020204" pitchFamily="34" charset="0"/>
                  </a:rPr>
                  <a:t>TTRS програм дээр бүртгэл үүсгэх  (гэмтэл, проблем тикет, </a:t>
                </a:r>
                <a:r>
                  <a:rPr lang="en-US" sz="1400" dirty="0" smtClean="0">
                    <a:latin typeface="Arial" panose="020B0604020202020204" pitchFamily="34" charset="0"/>
                    <a:cs typeface="Arial" panose="020B0604020202020204" pitchFamily="34" charset="0"/>
                  </a:rPr>
                  <a:t>change </a:t>
                </a:r>
                <a:r>
                  <a:rPr lang="en-US" sz="1400" dirty="0">
                    <a:latin typeface="Arial" panose="020B0604020202020204" pitchFamily="34" charset="0"/>
                    <a:cs typeface="Mongolian Baiti" panose="03000500000000000000" charset="0"/>
                  </a:rPr>
                  <a:t>хийх</a:t>
                </a:r>
                <a:r>
                  <a:rPr lang="en-US" sz="1400" dirty="0">
                    <a:latin typeface="Arial" panose="020B0604020202020204" pitchFamily="34" charset="0"/>
                    <a:cs typeface="Arial" panose="020B0604020202020204" pitchFamily="34" charset="0"/>
                  </a:rPr>
                  <a:t>, ээлж хүлээлцэх</a:t>
                </a:r>
                <a:r>
                  <a:rPr lang="en-US" altLang="en-US" sz="1400" dirty="0">
                    <a:latin typeface="Arial" panose="020B0604020202020204" pitchFamily="34" charset="0"/>
                    <a:cs typeface="Mongolian Baiti" panose="03000500000000000000" charset="0"/>
                  </a:rPr>
                  <a:t>, өрөө эргэлтийн </a:t>
                </a:r>
                <a:r>
                  <a:rPr lang="en-US" altLang="en-US" sz="1400" dirty="0" err="1">
                    <a:latin typeface="Arial" panose="020B0604020202020204" pitchFamily="34" charset="0"/>
                    <a:cs typeface="Mongolian Baiti" panose="03000500000000000000" charset="0"/>
                  </a:rPr>
                  <a:t>мэдээ</a:t>
                </a:r>
                <a:r>
                  <a:rPr lang="en-US" altLang="en-US" sz="1400" dirty="0">
                    <a:latin typeface="Arial" panose="020B0604020202020204" pitchFamily="34" charset="0"/>
                    <a:cs typeface="Mongolian Baiti" panose="03000500000000000000" charset="0"/>
                  </a:rPr>
                  <a:t> </a:t>
                </a:r>
                <a:r>
                  <a:rPr lang="en-US" altLang="en-US" sz="1400" dirty="0" err="1" smtClean="0">
                    <a:latin typeface="Arial" panose="020B0604020202020204" pitchFamily="34" charset="0"/>
                    <a:cs typeface="Mongolian Baiti" panose="03000500000000000000" charset="0"/>
                  </a:rPr>
                  <a:t>оруулах</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Nice </a:t>
                </a:r>
                <a:r>
                  <a:rPr lang="en-US" sz="1400" dirty="0" err="1">
                    <a:latin typeface="Arial" panose="020B0604020202020204" pitchFamily="34" charset="0"/>
                    <a:cs typeface="Arial" panose="020B0604020202020204" pitchFamily="34" charset="0"/>
                  </a:rPr>
                  <a:t>програм</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дээр</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гомдол</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шалгах</a:t>
                </a:r>
                <a:endParaRPr lang="en-US" altLang="en-US" sz="1400" dirty="0">
                  <a:latin typeface="Arial" panose="020B0604020202020204" pitchFamily="34" charset="0"/>
                  <a:cs typeface="Mongolian Baiti" panose="03000500000000000000" charset="0"/>
                </a:endParaRPr>
              </a:p>
              <a:p>
                <a:endParaRPr lang="en-US" sz="1400" dirty="0">
                  <a:latin typeface="Arial" panose="020B0604020202020204" pitchFamily="34" charset="0"/>
                  <a:cs typeface="Arial" panose="020B0604020202020204" pitchFamily="34" charset="0"/>
                </a:endParaRPr>
              </a:p>
              <a:p>
                <a:endParaRPr lang="en-US" altLang="en-US" sz="1400" dirty="0">
                  <a:latin typeface="Arial" panose="020B0604020202020204" pitchFamily="34" charset="0"/>
                  <a:cs typeface="Mongolian Baiti" panose="03000500000000000000" charset="0"/>
                </a:endParaRPr>
              </a:p>
            </p:txBody>
          </p:sp>
          <p:sp>
            <p:nvSpPr>
              <p:cNvPr id="59" name="TextBox 58"/>
              <p:cNvSpPr txBox="1"/>
              <p:nvPr/>
            </p:nvSpPr>
            <p:spPr>
              <a:xfrm>
                <a:off x="9079790" y="2016889"/>
                <a:ext cx="1843018" cy="1994046"/>
              </a:xfrm>
              <a:prstGeom prst="rect">
                <a:avLst/>
              </a:prstGeom>
              <a:grpFill/>
            </p:spPr>
            <p:txBody>
              <a:bodyPr wrap="square" rtlCol="0">
                <a:spAutoFit/>
              </a:bodyPr>
              <a:lstStyle/>
              <a:p>
                <a:r>
                  <a:rPr lang="mn-MN" sz="1400" dirty="0" smtClean="0">
                    <a:latin typeface="Arial" panose="020B0604020202020204" pitchFamily="34" charset="0"/>
                    <a:cs typeface="Arial" panose="020B0604020202020204" pitchFamily="34" charset="0"/>
                    <a:sym typeface="Times New Roman"/>
                  </a:rPr>
                  <a:t>Mobicom, Mobinet </a:t>
                </a:r>
                <a:r>
                  <a:rPr lang="en-US" sz="1400" dirty="0" smtClean="0">
                    <a:latin typeface="Arial" panose="020B0604020202020204" pitchFamily="34" charset="0"/>
                    <a:cs typeface="Arial" panose="020B0604020202020204" pitchFamily="34" charset="0"/>
                    <a:sym typeface="Times New Roman"/>
                  </a:rPr>
                  <a:t>-</a:t>
                </a:r>
                <a:r>
                  <a:rPr lang="mn-MN" sz="1400" dirty="0">
                    <a:latin typeface="Arial" panose="020B0604020202020204" pitchFamily="34" charset="0"/>
                    <a:cs typeface="Arial" panose="020B0604020202020204" pitchFamily="34" charset="0"/>
                    <a:sym typeface="Times New Roman"/>
                  </a:rPr>
                  <a:t>ийн дамжуулж байгаа урсгалууд тэдгээрт ашигладаг технологи, </a:t>
                </a:r>
                <a:r>
                  <a:rPr lang="mn-MN" sz="1400" dirty="0" smtClean="0">
                    <a:latin typeface="Arial" panose="020B0604020202020204" pitchFamily="34" charset="0"/>
                    <a:cs typeface="Arial" panose="020B0604020202020204" pitchFamily="34" charset="0"/>
                    <a:sym typeface="Times New Roman"/>
                  </a:rPr>
                  <a:t>протоколууд</a:t>
                </a:r>
                <a:r>
                  <a:rPr lang="en-US" sz="1400" dirty="0" smtClean="0">
                    <a:latin typeface="Arial" panose="020B0604020202020204" pitchFamily="34" charset="0"/>
                    <a:cs typeface="Arial" panose="020B0604020202020204" pitchFamily="34" charset="0"/>
                    <a:sym typeface="Times New Roman"/>
                  </a:rPr>
                  <a:t> </a:t>
                </a:r>
                <a:r>
                  <a:rPr lang="mn-MN" sz="1400" dirty="0" smtClean="0">
                    <a:latin typeface="Arial" panose="020B0604020202020204" pitchFamily="34" charset="0"/>
                    <a:cs typeface="Arial" panose="020B0604020202020204" pitchFamily="34" charset="0"/>
                    <a:sym typeface="Times New Roman"/>
                  </a:rPr>
                  <a:t>танилцаж тохиргоо хийх хамтран ажиллах</a:t>
                </a:r>
                <a:endParaRPr lang="mn-MN" sz="1400" dirty="0">
                  <a:latin typeface="Arial" panose="020B0604020202020204" pitchFamily="34" charset="0"/>
                  <a:cs typeface="Arial" panose="020B0604020202020204" pitchFamily="34" charset="0"/>
                  <a:sym typeface="Times New Roman"/>
                </a:endParaRPr>
              </a:p>
              <a:p>
                <a:endParaRPr lang="en-US" sz="1400" dirty="0">
                  <a:latin typeface="Arial" panose="020B0604020202020204" pitchFamily="34" charset="0"/>
                  <a:cs typeface="Arial" panose="020B0604020202020204" pitchFamily="34" charset="0"/>
                </a:endParaRPr>
              </a:p>
            </p:txBody>
          </p:sp>
          <p:sp>
            <p:nvSpPr>
              <p:cNvPr id="60" name="TextBox 59"/>
              <p:cNvSpPr txBox="1"/>
              <p:nvPr/>
            </p:nvSpPr>
            <p:spPr>
              <a:xfrm>
                <a:off x="1497342" y="973387"/>
                <a:ext cx="1440000" cy="279704"/>
              </a:xfrm>
              <a:prstGeom prst="rect">
                <a:avLst/>
              </a:prstGeom>
              <a:grpFill/>
            </p:spPr>
            <p:txBody>
              <a:bodyPr wrap="square" rtlCol="0">
                <a:spAutoFit/>
              </a:bodyPr>
              <a:lstStyle/>
              <a:p>
                <a:pPr algn="ctr"/>
                <a:r>
                  <a:rPr lang="en-US" altLang="ko-KR" sz="1400" b="1" dirty="0">
                    <a:solidFill>
                      <a:schemeClr val="bg1"/>
                    </a:solidFill>
                    <a:latin typeface="Arial" panose="020B0604020202020204" pitchFamily="34" charset="0"/>
                    <a:cs typeface="Arial" panose="020B0604020202020204" pitchFamily="34" charset="0"/>
                  </a:rPr>
                  <a:t>Дүрэм журам</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1" name="TextBox 60"/>
              <p:cNvSpPr txBox="1"/>
              <p:nvPr/>
            </p:nvSpPr>
            <p:spPr>
              <a:xfrm>
                <a:off x="4078331" y="973387"/>
                <a:ext cx="1440000" cy="279704"/>
              </a:xfrm>
              <a:prstGeom prst="rect">
                <a:avLst/>
              </a:prstGeom>
              <a:grpFill/>
            </p:spPr>
            <p:txBody>
              <a:bodyPr wrap="square" rtlCol="0">
                <a:spAutoFit/>
              </a:bodyPr>
              <a:lstStyle/>
              <a:p>
                <a:pPr algn="ctr"/>
                <a:r>
                  <a:rPr lang="en-US" altLang="ko-KR" sz="1400" b="1" dirty="0">
                    <a:solidFill>
                      <a:schemeClr val="bg1"/>
                    </a:solidFill>
                    <a:latin typeface="Arial" panose="020B0604020202020204" pitchFamily="34" charset="0"/>
                    <a:cs typeface="Arial" panose="020B0604020202020204" pitchFamily="34" charset="0"/>
                  </a:rPr>
                  <a:t>Бүртгэл</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2" name="TextBox 61"/>
              <p:cNvSpPr txBox="1"/>
              <p:nvPr/>
            </p:nvSpPr>
            <p:spPr>
              <a:xfrm>
                <a:off x="6674529" y="973387"/>
                <a:ext cx="1705021" cy="273157"/>
              </a:xfrm>
              <a:prstGeom prst="rect">
                <a:avLst/>
              </a:prstGeom>
              <a:grpFill/>
            </p:spPr>
            <p:txBody>
              <a:bodyPr wrap="square" rtlCol="0">
                <a:spAutoFit/>
              </a:bodyPr>
              <a:lstStyle/>
              <a:p>
                <a:pPr algn="ctr"/>
                <a:r>
                  <a:rPr lang="mn-MN" altLang="ko-KR" sz="1400" b="1" dirty="0" smtClean="0">
                    <a:solidFill>
                      <a:schemeClr val="bg1"/>
                    </a:solidFill>
                    <a:latin typeface="Arial" panose="020B0604020202020204" pitchFamily="34" charset="0"/>
                    <a:cs typeface="Arial" panose="020B0604020202020204" pitchFamily="34" charset="0"/>
                  </a:rPr>
                  <a:t>Бусад програм</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3" name="TextBox 62"/>
              <p:cNvSpPr txBox="1"/>
              <p:nvPr/>
            </p:nvSpPr>
            <p:spPr>
              <a:xfrm>
                <a:off x="9258355" y="942236"/>
                <a:ext cx="1440000" cy="272320"/>
              </a:xfrm>
              <a:prstGeom prst="rect">
                <a:avLst/>
              </a:prstGeom>
              <a:grpFill/>
            </p:spPr>
            <p:txBody>
              <a:bodyPr wrap="square" rtlCol="0">
                <a:spAutoFit/>
              </a:bodyPr>
              <a:lstStyle/>
              <a:p>
                <a:pPr algn="ctr"/>
                <a:r>
                  <a:rPr lang="en-US" altLang="ko-KR" sz="1400" b="1" dirty="0">
                    <a:solidFill>
                      <a:schemeClr val="bg1"/>
                    </a:solidFill>
                    <a:latin typeface="Arial" panose="020B0604020202020204" pitchFamily="34" charset="0"/>
                    <a:cs typeface="Arial" panose="020B0604020202020204" pitchFamily="34" charset="0"/>
                  </a:rPr>
                  <a:t>Бусад ажил</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4" name="Parallelogram 15"/>
              <p:cNvSpPr/>
              <p:nvPr/>
            </p:nvSpPr>
            <p:spPr>
              <a:xfrm flipH="1">
                <a:off x="4554988" y="1583480"/>
                <a:ext cx="577183" cy="536259"/>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65" name="Graphic 28" descr="Bullsey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892646" y="1522039"/>
                <a:ext cx="626039" cy="626037"/>
              </a:xfrm>
              <a:prstGeom prst="rect">
                <a:avLst/>
              </a:prstGeom>
              <a:grpFill/>
            </p:spPr>
          </p:pic>
          <p:pic>
            <p:nvPicPr>
              <p:cNvPr id="66" name="Picture 65"/>
              <p:cNvPicPr>
                <a:picLocks noChangeAspect="1"/>
              </p:cNvPicPr>
              <p:nvPr/>
            </p:nvPicPr>
            <p:blipFill>
              <a:blip r:embed="rId6"/>
              <a:stretch>
                <a:fillRect/>
              </a:stretch>
            </p:blipFill>
            <p:spPr>
              <a:xfrm>
                <a:off x="7036552" y="1430586"/>
                <a:ext cx="699615" cy="545630"/>
              </a:xfrm>
              <a:prstGeom prst="rect">
                <a:avLst/>
              </a:prstGeom>
              <a:grpFill/>
            </p:spPr>
          </p:pic>
          <p:pic>
            <p:nvPicPr>
              <p:cNvPr id="67" name="Picture 66"/>
              <p:cNvPicPr>
                <a:picLocks noChangeAspect="1"/>
              </p:cNvPicPr>
              <p:nvPr/>
            </p:nvPicPr>
            <p:blipFill>
              <a:blip r:embed="rId7"/>
              <a:stretch>
                <a:fillRect/>
              </a:stretch>
            </p:blipFill>
            <p:spPr>
              <a:xfrm>
                <a:off x="9655172" y="1407495"/>
                <a:ext cx="692254" cy="591811"/>
              </a:xfrm>
              <a:prstGeom prst="rect">
                <a:avLst/>
              </a:prstGeom>
              <a:grpFill/>
            </p:spPr>
          </p:pic>
        </p:grpSp>
        <p:sp>
          <p:nvSpPr>
            <p:cNvPr id="3" name="Rectangle 2"/>
            <p:cNvSpPr/>
            <p:nvPr/>
          </p:nvSpPr>
          <p:spPr>
            <a:xfrm>
              <a:off x="1022356" y="2755443"/>
              <a:ext cx="2196860" cy="1821464"/>
            </a:xfrm>
            <a:prstGeom prst="rect">
              <a:avLst/>
            </a:prstGeom>
            <a:grpFill/>
          </p:spPr>
          <p:txBody>
            <a:bodyPr wrap="square">
              <a:spAutoFit/>
            </a:bodyPr>
            <a:lstStyle/>
            <a:p>
              <a:r>
                <a:rPr lang="en-US" altLang="ko-KR" sz="1400" dirty="0">
                  <a:latin typeface="Arial" panose="020B0604020202020204" pitchFamily="34" charset="0"/>
                  <a:cs typeface="Arial" panose="020B0604020202020204" pitchFamily="34" charset="0"/>
                </a:rPr>
                <a:t>Хөдөлмөрийн дотоод журам, ажилтны ёс зүйн дүрэм, гэмтэл саатлын тухай журам, техник технологитой холбоотой дүрэм журмыг </a:t>
              </a:r>
              <a:r>
                <a:rPr lang="en-US" altLang="ko-KR" sz="1400" dirty="0" err="1">
                  <a:latin typeface="Arial" panose="020B0604020202020204" pitchFamily="34" charset="0"/>
                  <a:cs typeface="Arial" panose="020B0604020202020204" pitchFamily="34" charset="0"/>
                </a:rPr>
                <a:t>temuulel</a:t>
              </a:r>
              <a:r>
                <a:rPr lang="en-US" altLang="ko-KR" sz="1400" dirty="0">
                  <a:latin typeface="Arial" panose="020B0604020202020204" pitchFamily="34" charset="0"/>
                  <a:cs typeface="Arial" panose="020B0604020202020204" pitchFamily="34" charset="0"/>
                </a:rPr>
                <a:t>/  дээрээс уншиж танилцсан. </a:t>
              </a:r>
              <a:endParaRPr lang="en-US" sz="1400" dirty="0"/>
            </a:p>
          </p:txBody>
        </p:sp>
        <p:sp>
          <p:nvSpPr>
            <p:cNvPr id="5" name="Rectangle 4"/>
            <p:cNvSpPr/>
            <p:nvPr/>
          </p:nvSpPr>
          <p:spPr>
            <a:xfrm>
              <a:off x="6600981" y="2765006"/>
              <a:ext cx="1920815" cy="1605358"/>
            </a:xfrm>
            <a:prstGeom prst="rect">
              <a:avLst/>
            </a:prstGeom>
            <a:grpFill/>
          </p:spPr>
          <p:txBody>
            <a:bodyPr wrap="square">
              <a:spAutoFit/>
            </a:bodyPr>
            <a:lstStyle/>
            <a:p>
              <a:r>
                <a:rPr lang="mn-MN" sz="1400" dirty="0" smtClean="0">
                  <a:latin typeface="Arial" panose="020B0604020202020204" pitchFamily="34" charset="0"/>
                  <a:cs typeface="Arial" panose="020B0604020202020204" pitchFamily="34" charset="0"/>
                </a:rPr>
                <a:t>Zabbix Solorwinds</a:t>
              </a:r>
              <a:r>
                <a:rPr lang="en-US" sz="1400" dirty="0" smtClean="0">
                  <a:latin typeface="Arial" panose="020B0604020202020204" pitchFamily="34" charset="0"/>
                  <a:cs typeface="Arial" panose="020B0604020202020204" pitchFamily="34" charset="0"/>
                </a:rPr>
                <a:t>/Orion</a:t>
              </a:r>
            </a:p>
            <a:p>
              <a:r>
                <a:rPr lang="mn-MN" sz="1400" dirty="0" smtClean="0">
                  <a:latin typeface="Arial" panose="020B0604020202020204" pitchFamily="34" charset="0"/>
                  <a:cs typeface="Arial" panose="020B0604020202020204" pitchFamily="34" charset="0"/>
                </a:rPr>
                <a:t>Librenms</a:t>
              </a:r>
            </a:p>
            <a:p>
              <a:r>
                <a:rPr lang="en-US" sz="1400" dirty="0" err="1" smtClean="0">
                  <a:latin typeface="Arial" panose="020B0604020202020204" pitchFamily="34" charset="0"/>
                  <a:cs typeface="Arial" panose="020B0604020202020204" pitchFamily="34" charset="0"/>
                </a:rPr>
                <a:t>Netbox</a:t>
              </a:r>
              <a:r>
                <a:rPr lang="en-US" sz="1400" dirty="0" smtClean="0">
                  <a:latin typeface="Arial" panose="020B0604020202020204" pitchFamily="34" charset="0"/>
                  <a:cs typeface="Arial" panose="020B0604020202020204" pitchFamily="34" charset="0"/>
                </a:rPr>
                <a:t> </a:t>
              </a:r>
            </a:p>
            <a:p>
              <a:r>
                <a:rPr lang="en-US" sz="1400" dirty="0" err="1" smtClean="0">
                  <a:latin typeface="Arial" panose="020B0604020202020204" pitchFamily="34" charset="0"/>
                  <a:cs typeface="Arial" panose="020B0604020202020204" pitchFamily="34" charset="0"/>
                </a:rPr>
                <a:t>Grafana</a:t>
              </a:r>
              <a:r>
                <a:rPr lang="en-US" sz="1400" dirty="0" smtClean="0">
                  <a:latin typeface="Arial" panose="020B0604020202020204" pitchFamily="34" charset="0"/>
                  <a:cs typeface="Arial" panose="020B0604020202020204" pitchFamily="34" charset="0"/>
                </a:rPr>
                <a:t> </a:t>
              </a:r>
            </a:p>
            <a:p>
              <a:r>
                <a:rPr lang="mn-MN" sz="1400" dirty="0" smtClean="0">
                  <a:latin typeface="Arial" panose="020B0604020202020204" pitchFamily="34" charset="0"/>
                  <a:cs typeface="Arial" panose="020B0604020202020204" pitchFamily="34" charset="0"/>
                </a:rPr>
                <a:t>Програмууд</a:t>
              </a:r>
              <a:r>
                <a:rPr lang="en-US" sz="1400" dirty="0" smtClean="0">
                  <a:latin typeface="Arial" panose="020B0604020202020204" pitchFamily="34" charset="0"/>
                  <a:cs typeface="Arial" panose="020B0604020202020204" pitchFamily="34" charset="0"/>
                </a:rPr>
                <a:t> </a:t>
              </a:r>
              <a:r>
                <a:rPr lang="mn-MN" sz="1400" dirty="0" smtClean="0">
                  <a:latin typeface="Arial" panose="020B0604020202020204" pitchFamily="34" charset="0"/>
                  <a:cs typeface="Arial" panose="020B0604020202020204" pitchFamily="34" charset="0"/>
                </a:rPr>
                <a:t>дээр хяналт </a:t>
              </a:r>
              <a:r>
                <a:rPr lang="mn-MN" sz="1400" dirty="0" smtClean="0">
                  <a:latin typeface="Arial" panose="020B0604020202020204" pitchFamily="34" charset="0"/>
                  <a:cs typeface="Arial" panose="020B0604020202020204" pitchFamily="34" charset="0"/>
                </a:rPr>
                <a:t>хийх</a:t>
              </a:r>
              <a:endParaRPr lang="en-US" sz="1400" dirty="0">
                <a:latin typeface="Arial" panose="020B0604020202020204" pitchFamily="34" charset="0"/>
                <a:cs typeface="Arial" panose="020B0604020202020204" pitchFamily="34" charset="0"/>
              </a:endParaRPr>
            </a:p>
          </p:txBody>
        </p:sp>
      </p:gr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6452" y="5226786"/>
            <a:ext cx="2066166" cy="1307162"/>
          </a:xfrm>
          <a:prstGeom prst="rect">
            <a:avLst/>
          </a:prstGeom>
        </p:spPr>
      </p:pic>
      <p:pic>
        <p:nvPicPr>
          <p:cNvPr id="7" name="Picture 6"/>
          <p:cNvPicPr>
            <a:picLocks noChangeAspect="1"/>
          </p:cNvPicPr>
          <p:nvPr/>
        </p:nvPicPr>
        <p:blipFill>
          <a:blip r:embed="rId9"/>
          <a:stretch>
            <a:fillRect/>
          </a:stretch>
        </p:blipFill>
        <p:spPr>
          <a:xfrm>
            <a:off x="926786" y="5226785"/>
            <a:ext cx="4381754" cy="1307162"/>
          </a:xfrm>
          <a:prstGeom prst="rect">
            <a:avLst/>
          </a:prstGeom>
        </p:spPr>
      </p:pic>
      <p:sp>
        <p:nvSpPr>
          <p:cNvPr id="37" name="Parallelogram 15"/>
          <p:cNvSpPr/>
          <p:nvPr/>
        </p:nvSpPr>
        <p:spPr>
          <a:xfrm flipH="1">
            <a:off x="4402137" y="1729735"/>
            <a:ext cx="607032" cy="604224"/>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ext Placeholder 1"/>
          <p:cNvSpPr txBox="1"/>
          <p:nvPr/>
        </p:nvSpPr>
        <p:spPr>
          <a:xfrm>
            <a:off x="3338830" y="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b="1" dirty="0">
                <a:solidFill>
                  <a:schemeClr val="tx1"/>
                </a:solidFill>
                <a:latin typeface="Times New Roman" panose="02020603050405020304" pitchFamily="18" charset="0"/>
                <a:cs typeface="Times New Roman" panose="02020603050405020304" pitchFamily="18" charset="0"/>
              </a:rPr>
              <a:t>   																		</a:t>
            </a:r>
            <a:r>
              <a:rPr lang="mn-MN" altLang="ko-KR" sz="9600" b="1" dirty="0" smtClean="0">
                <a:solidFill>
                  <a:schemeClr val="tx1"/>
                </a:solidFill>
                <a:latin typeface="Times New Roman" panose="02020603050405020304" pitchFamily="18" charset="0"/>
                <a:cs typeface="Mongolian Baiti" panose="03000500000000000000" charset="0"/>
              </a:rPr>
              <a:t>Сурч мэдсэн зүйлс</a:t>
            </a:r>
            <a:r>
              <a:rPr lang="en-US" altLang="ko-KR" sz="9600" b="1" dirty="0">
                <a:solidFill>
                  <a:schemeClr val="tx1"/>
                </a:solidFill>
                <a:latin typeface="Times New Roman" panose="02020603050405020304" pitchFamily="18" charset="0"/>
                <a:cs typeface="Times New Roman" panose="02020603050405020304" pitchFamily="18" charset="0"/>
              </a:rPr>
              <a:t>																	</a:t>
            </a:r>
            <a:endParaRPr lang="ko-KR" altLang="en-US" sz="9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9211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Text Box 20"/>
          <p:cNvSpPr txBox="1"/>
          <p:nvPr/>
        </p:nvSpPr>
        <p:spPr>
          <a:xfrm>
            <a:off x="3425715" y="100995"/>
            <a:ext cx="5431423" cy="461665"/>
          </a:xfrm>
          <a:prstGeom prst="rect">
            <a:avLst/>
          </a:prstGeom>
          <a:noFill/>
        </p:spPr>
        <p:txBody>
          <a:bodyPr wrap="none" rtlCol="0">
            <a:spAutoFit/>
          </a:bodyPr>
          <a:lstStyle/>
          <a:p>
            <a:pPr>
              <a:defRPr/>
            </a:pPr>
            <a:r>
              <a:rPr lang="mn-MN" sz="2400" b="1" dirty="0">
                <a:solidFill>
                  <a:prstClr val="black"/>
                </a:solidFill>
                <a:latin typeface="Times New Roman" panose="02020603050405020304" pitchFamily="18" charset="0"/>
                <a:cs typeface="Times New Roman" panose="02020603050405020304" pitchFamily="18" charset="0"/>
                <a:sym typeface="+mn-ea"/>
              </a:rPr>
              <a:t>Засч сайжруулах шаардлагатай зүйлс</a:t>
            </a:r>
            <a:endParaRPr lang="en-US" sz="2400" b="1" dirty="0">
              <a:solidFill>
                <a:prstClr val="black"/>
              </a:solidFill>
              <a:latin typeface="Times New Roman" panose="02020603050405020304" pitchFamily="18" charset="0"/>
              <a:cs typeface="Times New Roman" panose="02020603050405020304" pitchFamily="18" charset="0"/>
              <a:sym typeface="+mn-ea"/>
            </a:endParaRPr>
          </a:p>
        </p:txBody>
      </p:sp>
      <p:sp>
        <p:nvSpPr>
          <p:cNvPr id="5" name="Text Box 1"/>
          <p:cNvSpPr txBox="1"/>
          <p:nvPr/>
        </p:nvSpPr>
        <p:spPr>
          <a:xfrm>
            <a:off x="461668" y="1030164"/>
            <a:ext cx="11359515" cy="830997"/>
          </a:xfrm>
          <a:prstGeom prst="rect">
            <a:avLst/>
          </a:prstGeom>
          <a:noFill/>
        </p:spPr>
        <p:txBody>
          <a:bodyPr wrap="square" rtlCol="0">
            <a:spAutoFit/>
          </a:bodyPr>
          <a:lstStyle/>
          <a:p>
            <a:pPr marL="457200" indent="-317500">
              <a:buClr>
                <a:schemeClr val="lt2"/>
              </a:buClr>
              <a:buSzPts val="1400"/>
              <a:buFont typeface="Wingdings" panose="05000000000000000000" pitchFamily="2" charset="2"/>
              <a:buChar char="Ø"/>
              <a:defRPr/>
            </a:pPr>
            <a:r>
              <a:rPr lang="mn-MN"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V</a:t>
            </a:r>
            <a:r>
              <a:rPr lang="en-US" sz="2400" kern="0" dirty="0">
                <a:latin typeface="Times New Roman" panose="02020603050405020304" pitchFamily="18" charset="0"/>
                <a:ea typeface="Sarala" panose="00000500000000000000"/>
                <a:cs typeface="Times New Roman" panose="02020603050405020304" pitchFamily="18" charset="0"/>
                <a:sym typeface="Sarala" panose="00000500000000000000"/>
              </a:rPr>
              <a:t>M</a:t>
            </a:r>
            <a:r>
              <a:rPr lang="mn-MN"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ware</a:t>
            </a:r>
            <a:r>
              <a:rPr lang="en-US"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 </a:t>
            </a:r>
            <a:r>
              <a:rPr lang="mn-MN" sz="2400" kern="0" dirty="0">
                <a:latin typeface="Times New Roman" panose="02020603050405020304" pitchFamily="18" charset="0"/>
                <a:ea typeface="Sarala" panose="00000500000000000000"/>
                <a:cs typeface="Times New Roman" panose="02020603050405020304" pitchFamily="18" charset="0"/>
                <a:sym typeface="Sarala" panose="00000500000000000000"/>
              </a:rPr>
              <a:t>хостуудийг нэгтсэн менежмент системтэй болгох </a:t>
            </a:r>
            <a:r>
              <a:rPr lang="mn-MN"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/Vcenter/</a:t>
            </a:r>
            <a:endParaRPr lang="mn-MN" sz="2400" dirty="0" smtClean="0">
              <a:latin typeface="Times New Roman" panose="02020603050405020304" pitchFamily="18" charset="0"/>
              <a:cs typeface="Times New Roman" panose="02020603050405020304" pitchFamily="18" charset="0"/>
              <a:sym typeface="+mn-ea"/>
            </a:endParaRPr>
          </a:p>
          <a:p>
            <a:pPr marL="457200" indent="-317500">
              <a:buClr>
                <a:schemeClr val="lt2"/>
              </a:buClr>
              <a:buSzPts val="1400"/>
              <a:buFont typeface="Wingdings" panose="05000000000000000000" pitchFamily="2" charset="2"/>
              <a:buChar char="Ø"/>
              <a:defRPr/>
            </a:pPr>
            <a:r>
              <a:rPr lang="en-US"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V</a:t>
            </a:r>
            <a:r>
              <a:rPr lang="en-US" sz="2400" kern="0" dirty="0">
                <a:latin typeface="Times New Roman" panose="02020603050405020304" pitchFamily="18" charset="0"/>
                <a:ea typeface="Sarala" panose="00000500000000000000"/>
                <a:cs typeface="Times New Roman" panose="02020603050405020304" pitchFamily="18" charset="0"/>
                <a:sym typeface="Sarala" panose="00000500000000000000"/>
              </a:rPr>
              <a:t>M</a:t>
            </a:r>
            <a:r>
              <a:rPr lang="en-US"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ware </a:t>
            </a:r>
            <a:r>
              <a:rPr lang="mn-MN"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дээр байгаа хостуудийн </a:t>
            </a:r>
            <a:r>
              <a:rPr lang="en-US" sz="2400" kern="0" dirty="0">
                <a:latin typeface="Times New Roman" panose="02020603050405020304" pitchFamily="18" charset="0"/>
                <a:ea typeface="Sarala" panose="00000500000000000000"/>
                <a:cs typeface="Times New Roman" panose="02020603050405020304" pitchFamily="18" charset="0"/>
                <a:sym typeface="Sarala" panose="00000500000000000000"/>
              </a:rPr>
              <a:t>backup </a:t>
            </a:r>
            <a:r>
              <a:rPr lang="mn-MN" sz="2400" kern="0" dirty="0">
                <a:latin typeface="Times New Roman" panose="02020603050405020304" pitchFamily="18" charset="0"/>
                <a:ea typeface="Sarala" panose="00000500000000000000"/>
                <a:cs typeface="Times New Roman" panose="02020603050405020304" pitchFamily="18" charset="0"/>
                <a:sym typeface="Sarala" panose="00000500000000000000"/>
              </a:rPr>
              <a:t>хийх процессийг </a:t>
            </a:r>
            <a:r>
              <a:rPr lang="mn-MN"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автома</a:t>
            </a:r>
            <a:r>
              <a:rPr lang="mn-MN" sz="2400" kern="0" dirty="0">
                <a:latin typeface="Times New Roman" panose="02020603050405020304" pitchFamily="18" charset="0"/>
                <a:ea typeface="Sarala" panose="00000500000000000000"/>
                <a:cs typeface="Times New Roman" panose="02020603050405020304" pitchFamily="18" charset="0"/>
                <a:sym typeface="Sarala" panose="00000500000000000000"/>
              </a:rPr>
              <a:t>т</a:t>
            </a:r>
            <a:r>
              <a:rPr lang="mn-MN"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жуулах</a:t>
            </a:r>
            <a:endParaRPr lang="mn-MN"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1136342" y="2015231"/>
            <a:ext cx="9419207" cy="4315644"/>
          </a:xfrm>
          <a:prstGeom prst="rect">
            <a:avLst/>
          </a:prstGeom>
        </p:spPr>
      </p:pic>
      <p:pic>
        <p:nvPicPr>
          <p:cNvPr id="1026" name="Picture 2" descr="VMware vSphere Konfigürasyon Limitleri – isleyen.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342" y="2015231"/>
            <a:ext cx="2441180" cy="43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1693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024505" y="163830"/>
            <a:ext cx="6142355" cy="37909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sp>
        <p:nvSpPr>
          <p:cNvPr id="21" name="Text Box 20"/>
          <p:cNvSpPr txBox="1"/>
          <p:nvPr/>
        </p:nvSpPr>
        <p:spPr>
          <a:xfrm>
            <a:off x="5442585" y="82550"/>
            <a:ext cx="1305560" cy="460375"/>
          </a:xfrm>
          <a:prstGeom prst="rect">
            <a:avLst/>
          </a:prstGeom>
          <a:noFill/>
        </p:spPr>
        <p:txBody>
          <a:bodyPr wrap="none" rtlCol="0">
            <a:spAutoFit/>
          </a:bodyPr>
          <a:lstStyle/>
          <a:p>
            <a:r>
              <a:rPr lang="en-US" altLang="en-US" sz="2400" b="1" dirty="0">
                <a:latin typeface="Times New Roman" panose="02020603050405020304" pitchFamily="18" charset="0"/>
                <a:cs typeface="Mongolian Baiti" panose="03000500000000000000" charset="0"/>
                <a:sym typeface="+mn-ea"/>
              </a:rPr>
              <a:t>Дүгнэлт</a:t>
            </a:r>
          </a:p>
        </p:txBody>
      </p:sp>
      <p:sp>
        <p:nvSpPr>
          <p:cNvPr id="2" name="Text Box 1"/>
          <p:cNvSpPr txBox="1"/>
          <p:nvPr/>
        </p:nvSpPr>
        <p:spPr>
          <a:xfrm>
            <a:off x="621665" y="779780"/>
            <a:ext cx="11359515" cy="3046988"/>
          </a:xfrm>
          <a:prstGeom prst="rect">
            <a:avLst/>
          </a:prstGeom>
          <a:noFill/>
        </p:spPr>
        <p:txBody>
          <a:bodyPr wrap="square" rtlCol="0">
            <a:spAutoFit/>
          </a:bodyPr>
          <a:lstStyle/>
          <a:p>
            <a:r>
              <a:rPr lang="mn-MN" sz="2400" dirty="0">
                <a:latin typeface="Times New Roman" pitchFamily="18" charset="0"/>
                <a:cs typeface="Times New Roman" pitchFamily="18" charset="0"/>
              </a:rPr>
              <a:t>Энэхүү 3</a:t>
            </a:r>
            <a:r>
              <a:rPr lang="mn-MN" sz="2400" dirty="0" smtClean="0">
                <a:latin typeface="Times New Roman" pitchFamily="18" charset="0"/>
                <a:cs typeface="Times New Roman" pitchFamily="18" charset="0"/>
              </a:rPr>
              <a:t> </a:t>
            </a:r>
            <a:r>
              <a:rPr lang="mn-MN" sz="2400" dirty="0">
                <a:latin typeface="Times New Roman" pitchFamily="18" charset="0"/>
                <a:cs typeface="Times New Roman" pitchFamily="18" charset="0"/>
              </a:rPr>
              <a:t>сарын </a:t>
            </a:r>
            <a:r>
              <a:rPr lang="en-US" sz="2400" kern="0" noProof="0" dirty="0" err="1" smtClean="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хугацаанд</a:t>
            </a:r>
            <a:r>
              <a:rPr lang="en-US" sz="2400" kern="0" noProof="0" dirty="0" smtClean="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 </a:t>
            </a:r>
            <a:r>
              <a:rPr lang="en-US" sz="2400" kern="0" noProof="0" dirty="0" err="1" smtClean="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сүлжээний</a:t>
            </a:r>
            <a:r>
              <a:rPr lang="mn-MN" sz="2400" kern="0" noProof="0" dirty="0" smtClean="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 топологи протокол</a:t>
            </a:r>
            <a:r>
              <a:rPr lang="en-US" sz="2400" kern="0" noProof="0" dirty="0" smtClean="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 </a:t>
            </a:r>
            <a:r>
              <a:rPr lang="en-US" sz="2400" kern="0" noProof="0" dirty="0" err="1" smtClean="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төхөөрөмжүүд</a:t>
            </a:r>
            <a:r>
              <a:rPr lang="mn-MN" sz="2400" kern="0" dirty="0" smtClean="0">
                <a:latin typeface="Times New Roman" panose="02020603050405020304" pitchFamily="18" charset="0"/>
                <a:ea typeface="+mn-lt"/>
                <a:cs typeface="Times New Roman" panose="02020603050405020304" pitchFamily="18" charset="0"/>
                <a:sym typeface="Sarala" panose="00000500000000000000"/>
              </a:rPr>
              <a:t>ийг</a:t>
            </a:r>
            <a:r>
              <a:rPr lang="mn-MN" sz="2400" kern="0" noProof="0" dirty="0" smtClean="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 </a:t>
            </a:r>
            <a:r>
              <a:rPr lang="en-US" sz="2400" kern="0" noProof="0" dirty="0" smtClean="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 </a:t>
            </a:r>
            <a:r>
              <a:rPr lang="en-US" sz="2400" kern="0" noProof="0" dirty="0" err="1" smtClean="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судл</a:t>
            </a:r>
            <a:r>
              <a:rPr lang="en-US" sz="2400" dirty="0" err="1" smtClean="0">
                <a:solidFill>
                  <a:schemeClr val="tx1"/>
                </a:solidFill>
                <a:latin typeface="Times New Roman" panose="02020603050405020304" pitchFamily="18" charset="0"/>
                <a:ea typeface="+mn-lt"/>
                <a:cs typeface="Times New Roman" panose="02020603050405020304" pitchFamily="18" charset="0"/>
                <a:sym typeface="Sarala" panose="00000500000000000000"/>
              </a:rPr>
              <a:t>ан</a:t>
            </a:r>
            <a:r>
              <a:rPr lang="mn-MN" sz="2400" dirty="0">
                <a:latin typeface="Times New Roman" panose="02020603050405020304" pitchFamily="18" charset="0"/>
                <a:ea typeface="+mn-lt"/>
                <a:cs typeface="Times New Roman" panose="02020603050405020304" pitchFamily="18" charset="0"/>
                <a:sym typeface="Sarala" panose="00000500000000000000"/>
              </a:rPr>
              <a:t>,</a:t>
            </a:r>
            <a:r>
              <a:rPr lang="en-US" sz="2400" dirty="0" smtClean="0">
                <a:solidFill>
                  <a:schemeClr val="tx1"/>
                </a:solidFill>
                <a:latin typeface="Times New Roman" panose="02020603050405020304" pitchFamily="18" charset="0"/>
                <a:ea typeface="+mn-lt"/>
                <a:cs typeface="Times New Roman" panose="02020603050405020304" pitchFamily="18" charset="0"/>
                <a:sym typeface="Sarala" panose="00000500000000000000"/>
              </a:rPr>
              <a:t> </a:t>
            </a:r>
            <a:r>
              <a:rPr lang="en-US" altLang="en-US" sz="2400" dirty="0">
                <a:solidFill>
                  <a:schemeClr val="tx1"/>
                </a:solidFill>
                <a:latin typeface="Times New Roman" panose="02020603050405020304" pitchFamily="18" charset="0"/>
                <a:ea typeface="+mn-lt"/>
                <a:cs typeface="Mongolian Baiti" panose="03000500000000000000" charset="0"/>
                <a:sym typeface="Sarala" panose="00000500000000000000"/>
              </a:rPr>
              <a:t>хяналтын системүүд дээр хяналт тавьж гэмтэл гарсан тохиолдолд гэмтлийн шалтгааныг тодорхойлж асуудлыг шийдвэрлэн бүртгэл хөтлөх зэрэг ажил үүрэгт суралцсан.</a:t>
            </a:r>
            <a:r>
              <a:rPr lang="en-US" sz="2400" kern="0" noProof="0" dirty="0">
                <a:ln>
                  <a:noFill/>
                </a:ln>
                <a:solidFill>
                  <a:schemeClr val="tx1"/>
                </a:solidFill>
                <a:effectLst/>
                <a:uLnTx/>
                <a:uFillTx/>
                <a:latin typeface="Times New Roman" panose="02020603050405020304" pitchFamily="18" charset="0"/>
                <a:ea typeface="+mn-lt"/>
                <a:cs typeface="Times New Roman" panose="02020603050405020304" pitchFamily="18" charset="0"/>
                <a:sym typeface="Sarala" panose="00000500000000000000"/>
              </a:rPr>
              <a:t> </a:t>
            </a:r>
            <a:r>
              <a:rPr lang="mn-MN" sz="2400" dirty="0">
                <a:latin typeface="Times New Roman" pitchFamily="18" charset="0"/>
                <a:cs typeface="Times New Roman" pitchFamily="18" charset="0"/>
              </a:rPr>
              <a:t>Мэдээж ахиад суралцах зүйл олон байгаа. Эхлүүлсэн ажлаа дуусгадаг, шинийг илүү ирэлхийлж, удаан ажилласан мундаг туршлагатай инженерүүдтэйгээ энэ зэрэгцэн алхахын төлөө илүү их хичээж, бага багаар урагш алхаж байгаа алхамаа илүү томруулахад өөрийгөө сайн дайчилах болно.</a:t>
            </a:r>
            <a:endParaRPr lang="en-US" sz="2400" dirty="0">
              <a:latin typeface="Times New Roman" pitchFamily="18" charset="0"/>
              <a:cs typeface="Times New Roman" pitchFamily="18" charset="0"/>
            </a:endParaRPr>
          </a:p>
          <a:p>
            <a:endParaRPr lang="en-US"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024505" y="163830"/>
            <a:ext cx="6142355" cy="37909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sp>
        <p:nvSpPr>
          <p:cNvPr id="21" name="Text Box 20"/>
          <p:cNvSpPr txBox="1"/>
          <p:nvPr/>
        </p:nvSpPr>
        <p:spPr>
          <a:xfrm>
            <a:off x="3024505" y="123190"/>
            <a:ext cx="6390005" cy="460375"/>
          </a:xfrm>
          <a:prstGeom prst="rect">
            <a:avLst/>
          </a:prstGeom>
          <a:noFill/>
        </p:spPr>
        <p:txBody>
          <a:bodyPr wrap="none" rtlCol="0">
            <a:spAutoFit/>
          </a:bodyPr>
          <a:lstStyle/>
          <a:p>
            <a:r>
              <a:rPr lang="en-US" altLang="en-US" sz="2400" b="1" dirty="0">
                <a:latin typeface="Times New Roman" panose="02020603050405020304" pitchFamily="18" charset="0"/>
                <a:cs typeface="Mongolian Baiti" panose="03000500000000000000" charset="0"/>
                <a:sym typeface="+mn-ea"/>
              </a:rPr>
              <a:t>Цаашид хийж хэрэгжүүлэх </a:t>
            </a:r>
            <a:r>
              <a:rPr lang="en-US" altLang="en-US" sz="2400" b="1" dirty="0" err="1">
                <a:latin typeface="Times New Roman" panose="02020603050405020304" pitchFamily="18" charset="0"/>
                <a:cs typeface="Mongolian Baiti" panose="03000500000000000000" charset="0"/>
                <a:sym typeface="+mn-ea"/>
              </a:rPr>
              <a:t>санал</a:t>
            </a:r>
            <a:r>
              <a:rPr lang="en-US" altLang="en-US" sz="2400" b="1" dirty="0">
                <a:latin typeface="Times New Roman" panose="02020603050405020304" pitchFamily="18" charset="0"/>
                <a:cs typeface="Mongolian Baiti" panose="03000500000000000000" charset="0"/>
                <a:sym typeface="+mn-ea"/>
              </a:rPr>
              <a:t> </a:t>
            </a:r>
            <a:r>
              <a:rPr lang="en-US" altLang="en-US" sz="2400" b="1" dirty="0" err="1" smtClean="0">
                <a:latin typeface="Times New Roman" panose="02020603050405020304" pitchFamily="18" charset="0"/>
                <a:cs typeface="Mongolian Baiti" panose="03000500000000000000" charset="0"/>
                <a:sym typeface="+mn-ea"/>
              </a:rPr>
              <a:t>санаачл</a:t>
            </a:r>
            <a:r>
              <a:rPr lang="mn-MN" altLang="en-US" sz="2400" b="1" dirty="0">
                <a:latin typeface="Times New Roman" panose="02020603050405020304" pitchFamily="18" charset="0"/>
                <a:cs typeface="Mongolian Baiti" panose="03000500000000000000" charset="0"/>
                <a:sym typeface="+mn-ea"/>
              </a:rPr>
              <a:t>а</a:t>
            </a:r>
            <a:r>
              <a:rPr lang="en-US" altLang="en-US" sz="2400" b="1" dirty="0" err="1" smtClean="0">
                <a:latin typeface="Times New Roman" panose="02020603050405020304" pitchFamily="18" charset="0"/>
                <a:cs typeface="Mongolian Baiti" panose="03000500000000000000" charset="0"/>
                <a:sym typeface="+mn-ea"/>
              </a:rPr>
              <a:t>га</a:t>
            </a:r>
            <a:endParaRPr lang="en-US" altLang="en-US" sz="2400" b="1" dirty="0">
              <a:latin typeface="Times New Roman" panose="02020603050405020304" pitchFamily="18" charset="0"/>
              <a:cs typeface="Mongolian Baiti" panose="03000500000000000000" charset="0"/>
              <a:sym typeface="+mn-ea"/>
            </a:endParaRPr>
          </a:p>
        </p:txBody>
      </p:sp>
      <p:sp>
        <p:nvSpPr>
          <p:cNvPr id="2" name="Text Box 1"/>
          <p:cNvSpPr txBox="1"/>
          <p:nvPr/>
        </p:nvSpPr>
        <p:spPr>
          <a:xfrm>
            <a:off x="621665" y="779780"/>
            <a:ext cx="11359515" cy="2677656"/>
          </a:xfrm>
          <a:prstGeom prst="rect">
            <a:avLst/>
          </a:prstGeom>
          <a:noFill/>
        </p:spPr>
        <p:txBody>
          <a:bodyPr wrap="square" rtlCol="0">
            <a:spAutoFit/>
          </a:bodyPr>
          <a:lstStyle/>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sym typeface="+mn-ea"/>
              </a:rPr>
              <a:t>Удирдлагаас өгсөн үүрэг даалгавар болон ажлын төлөвлөгөөнд тусгагдсан ажил үүргийг цаг тухайд нь чанартай хийж гүйцэтгэх</a:t>
            </a:r>
            <a:endParaRPr lang="en-US" sz="2400" dirty="0">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sym typeface="+mn-ea"/>
              </a:rPr>
              <a:t>Шинэ санаа, санаачлага эрэлхийлж ажиллах</a:t>
            </a:r>
            <a:endParaRPr lang="en-US"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mn-MN" sz="2400" kern="0" dirty="0" smtClean="0">
                <a:latin typeface="Times New Roman" panose="02020603050405020304" pitchFamily="18" charset="0"/>
                <a:ea typeface="Sarala" panose="00000500000000000000"/>
                <a:cs typeface="Times New Roman" panose="02020603050405020304" pitchFamily="18" charset="0"/>
                <a:sym typeface="Sarala" panose="00000500000000000000"/>
              </a:rPr>
              <a:t>Сүлжээни</a:t>
            </a:r>
            <a:r>
              <a:rPr lang="mn-MN" sz="2400" kern="0" dirty="0">
                <a:latin typeface="Times New Roman" panose="02020603050405020304" pitchFamily="18" charset="0"/>
                <a:ea typeface="Sarala" panose="00000500000000000000"/>
                <a:cs typeface="Times New Roman" panose="02020603050405020304" pitchFamily="18" charset="0"/>
                <a:sym typeface="Sarala" panose="00000500000000000000"/>
              </a:rPr>
              <a:t>й</a:t>
            </a:r>
            <a:r>
              <a:rPr lang="az-Cyrl-AZ" sz="2400" kern="0" noProof="0" dirty="0" smtClean="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 мэдлэгээ</a:t>
            </a:r>
            <a:r>
              <a:rPr lang="mn-MN" sz="2400" kern="0" noProof="0" dirty="0" smtClean="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 </a:t>
            </a:r>
            <a:r>
              <a:rPr lang="en-US" sz="2400" kern="0" noProof="0" dirty="0" smtClean="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 </a:t>
            </a:r>
            <a:r>
              <a:rPr lang="mn-MN" sz="2400" kern="0" noProof="0" dirty="0" smtClean="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түвшинг ахиулан</a:t>
            </a:r>
            <a:r>
              <a:rPr lang="az-Cyrl-AZ" sz="2400" kern="0" noProof="0" dirty="0" smtClean="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 </a:t>
            </a:r>
            <a:r>
              <a:rPr lang="az-Cyrl-AZ" sz="2400" kern="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сайжруулах</a:t>
            </a:r>
            <a:endParaRPr kumimoji="0" lang="az-Cyrl-AZ" sz="2400" b="0" i="0" u="none" strike="noStrike" kern="0" cap="none" spc="0" normalizeH="0" baseline="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r>
              <a:rPr lang="mn-MN" sz="2400" kern="0" noProof="0" dirty="0" smtClean="0">
                <a:latin typeface="Times New Roman" panose="02020603050405020304" pitchFamily="18" charset="0"/>
                <a:ea typeface="Sarala" panose="00000500000000000000"/>
                <a:cs typeface="Times New Roman" panose="02020603050405020304" pitchFamily="18" charset="0"/>
                <a:sym typeface="Sarala" panose="00000500000000000000"/>
              </a:rPr>
              <a:t>Систем</a:t>
            </a:r>
            <a:r>
              <a:rPr lang="az-Cyrl-AZ" sz="2400" kern="0" noProof="0" dirty="0" smtClean="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ийн мэдлэгээ</a:t>
            </a:r>
            <a:r>
              <a:rPr lang="mn-MN" sz="2400" kern="0" noProof="0" dirty="0" smtClean="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 улам</a:t>
            </a:r>
            <a:r>
              <a:rPr lang="az-Cyrl-AZ" sz="2400" kern="0" noProof="0" dirty="0" smtClean="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rPr>
              <a:t> сайжруулах</a:t>
            </a:r>
            <a:endParaRPr lang="mn-MN" sz="2400" kern="0" noProof="0" dirty="0" smtClean="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a:p>
            <a:pPr marL="457200" indent="-317500">
              <a:buClr>
                <a:schemeClr val="lt2"/>
              </a:buClr>
              <a:buSzPts val="1400"/>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English knowledge </a:t>
            </a:r>
            <a:r>
              <a:rPr lang="mn-MN" sz="2400" dirty="0">
                <a:latin typeface="Times New Roman" panose="02020603050405020304" pitchFamily="18" charset="0"/>
                <a:cs typeface="Times New Roman" panose="02020603050405020304" pitchFamily="18" charset="0"/>
              </a:rPr>
              <a:t>сайжруулах</a:t>
            </a:r>
          </a:p>
          <a:p>
            <a:pPr marL="457200" marR="0" lvl="0" indent="-317500" algn="l" defTabSz="914400" rtl="0" eaLnBrk="1" fontAlgn="auto" latinLnBrk="0" hangingPunct="1">
              <a:lnSpc>
                <a:spcPct val="100000"/>
              </a:lnSpc>
              <a:spcBef>
                <a:spcPts val="0"/>
              </a:spcBef>
              <a:spcAft>
                <a:spcPts val="0"/>
              </a:spcAft>
              <a:buClr>
                <a:schemeClr val="lt2"/>
              </a:buClr>
              <a:buSzPts val="1400"/>
              <a:buFont typeface="Wingdings" panose="05000000000000000000" pitchFamily="2" charset="2"/>
              <a:buChar char="Ø"/>
              <a:defRPr/>
            </a:pPr>
            <a:endParaRPr kumimoji="0" lang="az-Cyrl-AZ" sz="2400" b="0" i="0" u="none" strike="noStrike" kern="0" cap="none" spc="0" normalizeH="0" baseline="0" noProof="0" dirty="0">
              <a:ln>
                <a:noFill/>
              </a:ln>
              <a:solidFill>
                <a:schemeClr val="tx1"/>
              </a:solidFill>
              <a:effectLst/>
              <a:uLnTx/>
              <a:uFillTx/>
              <a:latin typeface="Times New Roman" panose="02020603050405020304" pitchFamily="18" charset="0"/>
              <a:ea typeface="Sarala" panose="00000500000000000000"/>
              <a:cs typeface="Times New Roman" panose="02020603050405020304" pitchFamily="18" charset="0"/>
              <a:sym typeface="Sarala" panose="0000050000000000000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0" name="Text Placeholder 1"/>
          <p:cNvSpPr txBox="1"/>
          <p:nvPr/>
        </p:nvSpPr>
        <p:spPr>
          <a:xfrm>
            <a:off x="3921906" y="38589"/>
            <a:ext cx="6485419" cy="5454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400" b="1" dirty="0">
                <a:solidFill>
                  <a:schemeClr val="tx1"/>
                </a:solidFill>
                <a:latin typeface="Times New Roman" panose="02020603050405020304" pitchFamily="18" charset="0"/>
                <a:cs typeface="Times New Roman" panose="02020603050405020304" pitchFamily="18" charset="0"/>
              </a:rPr>
              <a:t>    Хувийн танилцуулга</a:t>
            </a:r>
          </a:p>
        </p:txBody>
      </p:sp>
      <p:sp>
        <p:nvSpPr>
          <p:cNvPr id="212" name="Oval 21"/>
          <p:cNvSpPr>
            <a:spLocks noChangeAspect="1"/>
          </p:cNvSpPr>
          <p:nvPr/>
        </p:nvSpPr>
        <p:spPr>
          <a:xfrm>
            <a:off x="4564879" y="1305648"/>
            <a:ext cx="561712" cy="53408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10" name="Rectangle 16"/>
          <p:cNvSpPr/>
          <p:nvPr/>
        </p:nvSpPr>
        <p:spPr>
          <a:xfrm rot="18900000" flipH="1">
            <a:off x="8841958" y="1283457"/>
            <a:ext cx="370031" cy="60733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56"/>
          <p:cNvSpPr/>
          <p:nvPr/>
        </p:nvSpPr>
        <p:spPr>
          <a:xfrm>
            <a:off x="123591" y="733746"/>
            <a:ext cx="12191999" cy="2593603"/>
          </a:xfrm>
          <a:prstGeom prst="rect">
            <a:avLst/>
          </a:prstGeom>
          <a:solidFill>
            <a:sysClr val="window" lastClr="FFFFFF">
              <a:lumMod val="95000"/>
            </a:sysClr>
          </a:solidFill>
          <a:ln w="12700" cap="flat" cmpd="sng" algn="ctr">
            <a:noFill/>
            <a:prstDash val="solid"/>
            <a:miter lim="800000"/>
          </a:ln>
          <a:effectLst/>
        </p:spPr>
        <p:txBody>
          <a:bodyPr rtlCol="0" anchor="ctr"/>
          <a:lstStyle/>
          <a:p>
            <a:pPr algn="ctr" defTabSz="609600">
              <a:defRPr/>
            </a:pPr>
            <a:endParaRPr lang="en-US" sz="1065" dirty="0">
              <a:solidFill>
                <a:srgbClr val="002060"/>
              </a:solidFill>
              <a:latin typeface="Calibri" panose="020F0502020204030204"/>
              <a:cs typeface="Arial" panose="020B0604020202020204"/>
              <a:sym typeface="Arial" panose="020B0604020202020204"/>
            </a:endParaRPr>
          </a:p>
        </p:txBody>
      </p:sp>
      <p:sp>
        <p:nvSpPr>
          <p:cNvPr id="61" name="TextBox 60"/>
          <p:cNvSpPr txBox="1"/>
          <p:nvPr/>
        </p:nvSpPr>
        <p:spPr>
          <a:xfrm>
            <a:off x="569926" y="1887567"/>
            <a:ext cx="2104341" cy="523220"/>
          </a:xfrm>
          <a:prstGeom prst="rect">
            <a:avLst/>
          </a:prstGeom>
          <a:noFill/>
        </p:spPr>
        <p:txBody>
          <a:bodyPr wrap="square" rtlCol="0">
            <a:spAutoFit/>
          </a:bodyPr>
          <a:lstStyle/>
          <a:p>
            <a:pPr defTabSz="609600"/>
            <a:r>
              <a:rPr lang="mn-MN" sz="1400" dirty="0" smtClean="0">
                <a:latin typeface="Calibri" panose="020F0502020204030204"/>
                <a:cs typeface="Arial" panose="020B0604020202020204"/>
                <a:sym typeface="Arial" panose="020B0604020202020204"/>
              </a:rPr>
              <a:t>Болдбаатар</a:t>
            </a:r>
            <a:r>
              <a:rPr lang="en-US" sz="1400" dirty="0" smtClean="0">
                <a:solidFill>
                  <a:schemeClr val="tx1"/>
                </a:solidFill>
                <a:latin typeface="Calibri" panose="020F0502020204030204"/>
                <a:cs typeface="Arial" panose="020B0604020202020204"/>
                <a:sym typeface="Arial" panose="020B0604020202020204"/>
              </a:rPr>
              <a:t> </a:t>
            </a:r>
            <a:r>
              <a:rPr lang="mn-MN" sz="1400" dirty="0" smtClean="0">
                <a:solidFill>
                  <a:schemeClr val="tx1"/>
                </a:solidFill>
                <a:latin typeface="Calibri" panose="020F0502020204030204"/>
                <a:cs typeface="Arial" panose="020B0604020202020204"/>
                <a:sym typeface="Arial" panose="020B0604020202020204"/>
              </a:rPr>
              <a:t>Жавхлантөгс</a:t>
            </a:r>
            <a:endParaRPr lang="en-US" sz="1400" dirty="0">
              <a:solidFill>
                <a:schemeClr val="tx1"/>
              </a:solidFill>
              <a:latin typeface="Calibri" panose="020F0502020204030204"/>
              <a:cs typeface="Arial" panose="020B0604020202020204"/>
              <a:sym typeface="Arial" panose="020B0604020202020204"/>
            </a:endParaRPr>
          </a:p>
          <a:p>
            <a:pPr defTabSz="609600"/>
            <a:endParaRPr lang="en-US" sz="1400" dirty="0">
              <a:solidFill>
                <a:schemeClr val="tx1"/>
              </a:solidFill>
              <a:latin typeface="Calibri" panose="020F0502020204030204"/>
              <a:cs typeface="Arial" panose="020B0604020202020204"/>
              <a:sym typeface="Arial" panose="020B0604020202020204"/>
            </a:endParaRPr>
          </a:p>
        </p:txBody>
      </p:sp>
      <p:grpSp>
        <p:nvGrpSpPr>
          <p:cNvPr id="71" name="Group 70"/>
          <p:cNvGrpSpPr/>
          <p:nvPr/>
        </p:nvGrpSpPr>
        <p:grpSpPr>
          <a:xfrm>
            <a:off x="4088698" y="2313458"/>
            <a:ext cx="6175204" cy="113117"/>
            <a:chOff x="2469073" y="1981528"/>
            <a:chExt cx="5007497" cy="111099"/>
          </a:xfrm>
        </p:grpSpPr>
        <p:cxnSp>
          <p:nvCxnSpPr>
            <p:cNvPr id="72" name="Straight Connector 71"/>
            <p:cNvCxnSpPr>
              <a:stCxn id="78" idx="6"/>
              <a:endCxn id="76" idx="6"/>
            </p:cNvCxnSpPr>
            <p:nvPr/>
          </p:nvCxnSpPr>
          <p:spPr>
            <a:xfrm>
              <a:off x="4306447" y="2037077"/>
              <a:ext cx="1573106" cy="0"/>
            </a:xfrm>
            <a:prstGeom prst="line">
              <a:avLst/>
            </a:prstGeom>
            <a:noFill/>
            <a:ln w="6350" cap="flat" cmpd="sng" algn="ctr">
              <a:solidFill>
                <a:srgbClr val="5B9BD5"/>
              </a:solidFill>
              <a:prstDash val="solid"/>
              <a:miter lim="800000"/>
            </a:ln>
            <a:effectLst/>
          </p:spPr>
        </p:cxnSp>
        <p:grpSp>
          <p:nvGrpSpPr>
            <p:cNvPr id="73" name="Group 72"/>
            <p:cNvGrpSpPr/>
            <p:nvPr/>
          </p:nvGrpSpPr>
          <p:grpSpPr>
            <a:xfrm>
              <a:off x="2469073" y="1981528"/>
              <a:ext cx="1837374" cy="111098"/>
              <a:chOff x="2579910" y="2041038"/>
              <a:chExt cx="1837374" cy="111098"/>
            </a:xfrm>
          </p:grpSpPr>
          <p:cxnSp>
            <p:nvCxnSpPr>
              <p:cNvPr id="77" name="Straight Connector 76"/>
              <p:cNvCxnSpPr>
                <a:stCxn id="99" idx="6"/>
                <a:endCxn id="78" idx="2"/>
              </p:cNvCxnSpPr>
              <p:nvPr/>
            </p:nvCxnSpPr>
            <p:spPr>
              <a:xfrm flipV="1">
                <a:off x="2579910" y="2096588"/>
                <a:ext cx="1727950" cy="40043"/>
              </a:xfrm>
              <a:prstGeom prst="line">
                <a:avLst/>
              </a:prstGeom>
              <a:noFill/>
              <a:ln w="6350" cap="flat" cmpd="sng" algn="ctr">
                <a:solidFill>
                  <a:srgbClr val="5B9BD5"/>
                </a:solidFill>
                <a:prstDash val="solid"/>
                <a:miter lim="800000"/>
              </a:ln>
              <a:effectLst/>
            </p:spPr>
          </p:cxnSp>
          <p:sp>
            <p:nvSpPr>
              <p:cNvPr id="78" name="Flowchart: Connector 77"/>
              <p:cNvSpPr/>
              <p:nvPr/>
            </p:nvSpPr>
            <p:spPr>
              <a:xfrm>
                <a:off x="4307861" y="2041038"/>
                <a:ext cx="109423" cy="111098"/>
              </a:xfrm>
              <a:prstGeom prst="flowChartConnector">
                <a:avLst/>
              </a:prstGeom>
              <a:solidFill>
                <a:sysClr val="window" lastClr="FFFFFF">
                  <a:lumMod val="85000"/>
                </a:sysClr>
              </a:solidFill>
              <a:ln w="12700" cap="flat" cmpd="sng" algn="ctr">
                <a:solidFill>
                  <a:srgbClr val="00B0F0"/>
                </a:solidFill>
                <a:prstDash val="solid"/>
                <a:miter lim="800000"/>
              </a:ln>
              <a:effectLst/>
            </p:spPr>
            <p:txBody>
              <a:bodyPr rtlCol="0" anchor="ctr"/>
              <a:lstStyle/>
              <a:p>
                <a:pPr algn="ctr" defTabSz="609600">
                  <a:defRPr/>
                </a:pPr>
                <a:endParaRPr lang="en-US" sz="1065" dirty="0">
                  <a:solidFill>
                    <a:prstClr val="white"/>
                  </a:solidFill>
                  <a:latin typeface="Calibri" panose="020F0502020204030204"/>
                  <a:cs typeface="Arial" panose="020B0604020202020204"/>
                  <a:sym typeface="Arial" panose="020B0604020202020204"/>
                </a:endParaRPr>
              </a:p>
            </p:txBody>
          </p:sp>
        </p:grpSp>
        <p:grpSp>
          <p:nvGrpSpPr>
            <p:cNvPr id="74" name="Group 73"/>
            <p:cNvGrpSpPr/>
            <p:nvPr/>
          </p:nvGrpSpPr>
          <p:grpSpPr>
            <a:xfrm rot="10800000">
              <a:off x="5879553" y="1981529"/>
              <a:ext cx="1597017" cy="111098"/>
              <a:chOff x="2764278" y="2052661"/>
              <a:chExt cx="1597017" cy="111098"/>
            </a:xfrm>
          </p:grpSpPr>
          <p:cxnSp>
            <p:nvCxnSpPr>
              <p:cNvPr id="75" name="Straight Connector 74"/>
              <p:cNvCxnSpPr>
                <a:endCxn id="76" idx="2"/>
              </p:cNvCxnSpPr>
              <p:nvPr/>
            </p:nvCxnSpPr>
            <p:spPr>
              <a:xfrm rot="10800000" flipH="1">
                <a:off x="2764278" y="2108211"/>
                <a:ext cx="1487594" cy="9262"/>
              </a:xfrm>
              <a:prstGeom prst="line">
                <a:avLst/>
              </a:prstGeom>
              <a:noFill/>
              <a:ln w="6350" cap="flat" cmpd="sng" algn="ctr">
                <a:solidFill>
                  <a:srgbClr val="5B9BD5"/>
                </a:solidFill>
                <a:prstDash val="solid"/>
                <a:miter lim="800000"/>
              </a:ln>
              <a:effectLst/>
            </p:spPr>
          </p:cxnSp>
          <p:sp>
            <p:nvSpPr>
              <p:cNvPr id="76" name="Flowchart: Connector 75"/>
              <p:cNvSpPr/>
              <p:nvPr/>
            </p:nvSpPr>
            <p:spPr>
              <a:xfrm>
                <a:off x="4251872" y="2052661"/>
                <a:ext cx="109423" cy="111098"/>
              </a:xfrm>
              <a:prstGeom prst="flowChartConnector">
                <a:avLst/>
              </a:prstGeom>
              <a:solidFill>
                <a:sysClr val="window" lastClr="FFFFFF">
                  <a:lumMod val="85000"/>
                </a:sysClr>
              </a:solidFill>
              <a:ln w="12700" cap="flat" cmpd="sng" algn="ctr">
                <a:solidFill>
                  <a:srgbClr val="00B0F0"/>
                </a:solidFill>
                <a:prstDash val="solid"/>
                <a:miter lim="800000"/>
              </a:ln>
              <a:effectLst/>
            </p:spPr>
            <p:txBody>
              <a:bodyPr rtlCol="0" anchor="ctr"/>
              <a:lstStyle/>
              <a:p>
                <a:pPr algn="ctr" defTabSz="609600">
                  <a:defRPr/>
                </a:pPr>
                <a:endParaRPr lang="en-US" sz="1065" dirty="0">
                  <a:solidFill>
                    <a:prstClr val="white"/>
                  </a:solidFill>
                  <a:latin typeface="Calibri" panose="020F0502020204030204"/>
                  <a:cs typeface="Arial" panose="020B0604020202020204"/>
                  <a:sym typeface="Arial" panose="020B0604020202020204"/>
                </a:endParaRPr>
              </a:p>
            </p:txBody>
          </p:sp>
        </p:grpSp>
      </p:grpSp>
      <p:sp>
        <p:nvSpPr>
          <p:cNvPr id="99" name="Flowchart: Connector 98"/>
          <p:cNvSpPr/>
          <p:nvPr/>
        </p:nvSpPr>
        <p:spPr>
          <a:xfrm>
            <a:off x="3953758" y="2354229"/>
            <a:ext cx="134940" cy="113116"/>
          </a:xfrm>
          <a:prstGeom prst="flowChartConnector">
            <a:avLst/>
          </a:prstGeom>
          <a:solidFill>
            <a:sysClr val="window" lastClr="FFFFFF">
              <a:lumMod val="85000"/>
            </a:sysClr>
          </a:solidFill>
          <a:ln w="12700" cap="flat" cmpd="sng" algn="ctr">
            <a:solidFill>
              <a:srgbClr val="00B0F0"/>
            </a:solidFill>
            <a:prstDash val="solid"/>
            <a:miter lim="800000"/>
          </a:ln>
          <a:effectLst/>
        </p:spPr>
        <p:txBody>
          <a:bodyPr rtlCol="0" anchor="ctr"/>
          <a:lstStyle/>
          <a:p>
            <a:pPr algn="ctr" defTabSz="609600">
              <a:defRPr/>
            </a:pPr>
            <a:endParaRPr lang="en-US" sz="1065" dirty="0">
              <a:solidFill>
                <a:prstClr val="white"/>
              </a:solidFill>
              <a:latin typeface="Calibri" panose="020F0502020204030204"/>
              <a:cs typeface="Arial" panose="020B0604020202020204"/>
              <a:sym typeface="Arial" panose="020B0604020202020204"/>
            </a:endParaRPr>
          </a:p>
        </p:txBody>
      </p:sp>
      <p:sp>
        <p:nvSpPr>
          <p:cNvPr id="100" name="Flowchart: Connector 99"/>
          <p:cNvSpPr/>
          <p:nvPr/>
        </p:nvSpPr>
        <p:spPr>
          <a:xfrm>
            <a:off x="10274513" y="2304971"/>
            <a:ext cx="134940" cy="113116"/>
          </a:xfrm>
          <a:prstGeom prst="flowChartConnector">
            <a:avLst/>
          </a:prstGeom>
          <a:solidFill>
            <a:sysClr val="window" lastClr="FFFFFF">
              <a:lumMod val="85000"/>
            </a:sysClr>
          </a:solidFill>
          <a:ln w="12700" cap="flat" cmpd="sng" algn="ctr">
            <a:solidFill>
              <a:srgbClr val="00B0F0"/>
            </a:solidFill>
            <a:prstDash val="solid"/>
            <a:miter lim="800000"/>
          </a:ln>
          <a:effectLst/>
        </p:spPr>
        <p:txBody>
          <a:bodyPr rtlCol="0" anchor="ctr"/>
          <a:lstStyle/>
          <a:p>
            <a:pPr algn="ctr" defTabSz="609600">
              <a:defRPr/>
            </a:pPr>
            <a:endParaRPr lang="en-US" sz="1065" dirty="0">
              <a:solidFill>
                <a:prstClr val="white"/>
              </a:solidFill>
              <a:latin typeface="Calibri" panose="020F0502020204030204"/>
              <a:cs typeface="Arial" panose="020B0604020202020204"/>
              <a:sym typeface="Arial" panose="020B0604020202020204"/>
            </a:endParaRPr>
          </a:p>
        </p:txBody>
      </p:sp>
      <p:sp>
        <p:nvSpPr>
          <p:cNvPr id="101" name="TextBox 100"/>
          <p:cNvSpPr txBox="1"/>
          <p:nvPr/>
        </p:nvSpPr>
        <p:spPr>
          <a:xfrm>
            <a:off x="3726931" y="2554644"/>
            <a:ext cx="871551" cy="256545"/>
          </a:xfrm>
          <a:prstGeom prst="rect">
            <a:avLst/>
          </a:prstGeom>
          <a:noFill/>
        </p:spPr>
        <p:txBody>
          <a:bodyPr wrap="square" rtlCol="0">
            <a:spAutoFit/>
          </a:bodyPr>
          <a:lstStyle/>
          <a:p>
            <a:pPr defTabSz="609600"/>
            <a:r>
              <a:rPr lang="en-US" sz="1065" dirty="0" smtClean="0">
                <a:solidFill>
                  <a:prstClr val="black"/>
                </a:solidFill>
                <a:latin typeface="Calibri" panose="020F0502020204030204"/>
                <a:cs typeface="Arial" panose="020B0604020202020204"/>
                <a:sym typeface="Arial" panose="020B0604020202020204"/>
              </a:rPr>
              <a:t>200</a:t>
            </a:r>
            <a:r>
              <a:rPr lang="mn-MN" sz="1065" dirty="0" smtClean="0">
                <a:solidFill>
                  <a:prstClr val="black"/>
                </a:solidFill>
                <a:latin typeface="Calibri" panose="020F0502020204030204"/>
                <a:cs typeface="Arial" panose="020B0604020202020204"/>
                <a:sym typeface="Arial" panose="020B0604020202020204"/>
              </a:rPr>
              <a:t>1</a:t>
            </a:r>
            <a:r>
              <a:rPr lang="en-US" sz="1065" dirty="0" smtClean="0">
                <a:solidFill>
                  <a:prstClr val="black"/>
                </a:solidFill>
                <a:latin typeface="Calibri" panose="020F0502020204030204"/>
                <a:cs typeface="Arial" panose="020B0604020202020204"/>
                <a:sym typeface="Arial" panose="020B0604020202020204"/>
              </a:rPr>
              <a:t>-201</a:t>
            </a:r>
            <a:r>
              <a:rPr lang="mn-MN" sz="1065" dirty="0" smtClean="0">
                <a:solidFill>
                  <a:prstClr val="black"/>
                </a:solidFill>
                <a:latin typeface="Calibri" panose="020F0502020204030204"/>
                <a:cs typeface="Arial" panose="020B0604020202020204"/>
                <a:sym typeface="Arial" panose="020B0604020202020204"/>
              </a:rPr>
              <a:t>1</a:t>
            </a:r>
            <a:endParaRPr lang="en-US" sz="1065" dirty="0">
              <a:solidFill>
                <a:prstClr val="black"/>
              </a:solidFill>
              <a:latin typeface="Calibri" panose="020F0502020204030204"/>
              <a:cs typeface="Arial" panose="020B0604020202020204"/>
              <a:sym typeface="Arial" panose="020B0604020202020204"/>
            </a:endParaRPr>
          </a:p>
        </p:txBody>
      </p:sp>
      <p:sp>
        <p:nvSpPr>
          <p:cNvPr id="102" name="TextBox 101"/>
          <p:cNvSpPr txBox="1"/>
          <p:nvPr/>
        </p:nvSpPr>
        <p:spPr>
          <a:xfrm>
            <a:off x="5966805" y="2557779"/>
            <a:ext cx="993148" cy="256545"/>
          </a:xfrm>
          <a:prstGeom prst="rect">
            <a:avLst/>
          </a:prstGeom>
          <a:noFill/>
        </p:spPr>
        <p:txBody>
          <a:bodyPr wrap="square" rtlCol="0">
            <a:spAutoFit/>
          </a:bodyPr>
          <a:lstStyle/>
          <a:p>
            <a:pPr defTabSz="609600"/>
            <a:r>
              <a:rPr lang="en-US" sz="1065" dirty="0" smtClean="0">
                <a:solidFill>
                  <a:prstClr val="black"/>
                </a:solidFill>
                <a:latin typeface="Calibri" panose="020F0502020204030204"/>
                <a:cs typeface="Arial" panose="020B0604020202020204"/>
                <a:sym typeface="Arial" panose="020B0604020202020204"/>
              </a:rPr>
              <a:t>201</a:t>
            </a:r>
            <a:r>
              <a:rPr lang="mn-MN" sz="1065" dirty="0" smtClean="0">
                <a:solidFill>
                  <a:prstClr val="black"/>
                </a:solidFill>
                <a:latin typeface="Calibri" panose="020F0502020204030204"/>
                <a:cs typeface="Arial" panose="020B0604020202020204"/>
                <a:sym typeface="Arial" panose="020B0604020202020204"/>
              </a:rPr>
              <a:t>2</a:t>
            </a:r>
            <a:r>
              <a:rPr lang="en-US" sz="1065" dirty="0" smtClean="0">
                <a:solidFill>
                  <a:prstClr val="black"/>
                </a:solidFill>
                <a:latin typeface="Calibri" panose="020F0502020204030204"/>
                <a:cs typeface="Arial" panose="020B0604020202020204"/>
                <a:sym typeface="Arial" panose="020B0604020202020204"/>
              </a:rPr>
              <a:t>-201</a:t>
            </a:r>
            <a:r>
              <a:rPr lang="mn-MN" sz="1065" dirty="0" smtClean="0">
                <a:solidFill>
                  <a:prstClr val="black"/>
                </a:solidFill>
                <a:latin typeface="Calibri" panose="020F0502020204030204"/>
                <a:cs typeface="Arial" panose="020B0604020202020204"/>
                <a:sym typeface="Arial" panose="020B0604020202020204"/>
              </a:rPr>
              <a:t>6</a:t>
            </a:r>
            <a:endParaRPr lang="en-US" sz="1065" dirty="0">
              <a:solidFill>
                <a:prstClr val="black"/>
              </a:solidFill>
              <a:latin typeface="Calibri" panose="020F0502020204030204"/>
              <a:cs typeface="Arial" panose="020B0604020202020204"/>
              <a:sym typeface="Arial" panose="020B0604020202020204"/>
            </a:endParaRPr>
          </a:p>
        </p:txBody>
      </p:sp>
      <p:sp>
        <p:nvSpPr>
          <p:cNvPr id="103" name="TextBox 102"/>
          <p:cNvSpPr txBox="1"/>
          <p:nvPr/>
        </p:nvSpPr>
        <p:spPr>
          <a:xfrm>
            <a:off x="7843122" y="2543953"/>
            <a:ext cx="852223" cy="256545"/>
          </a:xfrm>
          <a:prstGeom prst="rect">
            <a:avLst/>
          </a:prstGeom>
          <a:noFill/>
        </p:spPr>
        <p:txBody>
          <a:bodyPr wrap="square" rtlCol="0">
            <a:spAutoFit/>
          </a:bodyPr>
          <a:lstStyle/>
          <a:p>
            <a:pPr defTabSz="609600"/>
            <a:r>
              <a:rPr lang="en-US" sz="1065" dirty="0" smtClean="0">
                <a:solidFill>
                  <a:prstClr val="black"/>
                </a:solidFill>
                <a:latin typeface="Calibri" panose="020F0502020204030204"/>
                <a:cs typeface="Arial" panose="020B0604020202020204"/>
                <a:sym typeface="Arial" panose="020B0604020202020204"/>
              </a:rPr>
              <a:t>2021-2022</a:t>
            </a:r>
            <a:endParaRPr lang="en-US" sz="1065" dirty="0">
              <a:solidFill>
                <a:prstClr val="black"/>
              </a:solidFill>
              <a:latin typeface="Calibri" panose="020F0502020204030204"/>
              <a:cs typeface="Arial" panose="020B0604020202020204"/>
              <a:sym typeface="Arial" panose="020B0604020202020204"/>
            </a:endParaRPr>
          </a:p>
        </p:txBody>
      </p:sp>
      <p:sp>
        <p:nvSpPr>
          <p:cNvPr id="104" name="TextBox 103"/>
          <p:cNvSpPr txBox="1"/>
          <p:nvPr/>
        </p:nvSpPr>
        <p:spPr>
          <a:xfrm>
            <a:off x="10004846" y="2528878"/>
            <a:ext cx="804957" cy="256545"/>
          </a:xfrm>
          <a:prstGeom prst="rect">
            <a:avLst/>
          </a:prstGeom>
          <a:noFill/>
        </p:spPr>
        <p:txBody>
          <a:bodyPr wrap="square" rtlCol="0">
            <a:spAutoFit/>
          </a:bodyPr>
          <a:lstStyle/>
          <a:p>
            <a:pPr defTabSz="609600"/>
            <a:r>
              <a:rPr lang="en-US" sz="1065" dirty="0" smtClean="0">
                <a:solidFill>
                  <a:prstClr val="black"/>
                </a:solidFill>
                <a:latin typeface="Calibri" panose="020F0502020204030204"/>
                <a:cs typeface="Arial" panose="020B0604020202020204"/>
                <a:sym typeface="Arial" panose="020B0604020202020204"/>
              </a:rPr>
              <a:t>2019-2025</a:t>
            </a:r>
            <a:endParaRPr lang="en-US" sz="1065" dirty="0">
              <a:solidFill>
                <a:prstClr val="black"/>
              </a:solidFill>
              <a:latin typeface="Calibri" panose="020F0502020204030204"/>
              <a:cs typeface="Arial" panose="020B0604020202020204"/>
              <a:sym typeface="Arial" panose="020B0604020202020204"/>
            </a:endParaRPr>
          </a:p>
        </p:txBody>
      </p:sp>
      <p:pic>
        <p:nvPicPr>
          <p:cNvPr id="105" name="Picture 104"/>
          <p:cNvPicPr>
            <a:picLocks noChangeAspect="1"/>
          </p:cNvPicPr>
          <p:nvPr/>
        </p:nvPicPr>
        <p:blipFill>
          <a:blip r:embed="rId4"/>
          <a:stretch>
            <a:fillRect/>
          </a:stretch>
        </p:blipFill>
        <p:spPr>
          <a:xfrm>
            <a:off x="3682166" y="1399956"/>
            <a:ext cx="785241" cy="785241"/>
          </a:xfrm>
          <a:prstGeom prst="rect">
            <a:avLst/>
          </a:prstGeom>
        </p:spPr>
      </p:pic>
      <p:pic>
        <p:nvPicPr>
          <p:cNvPr id="106" name="Picture 105"/>
          <p:cNvPicPr>
            <a:picLocks noChangeAspect="1"/>
          </p:cNvPicPr>
          <p:nvPr/>
        </p:nvPicPr>
        <p:blipFill>
          <a:blip r:embed="rId5"/>
          <a:stretch>
            <a:fillRect/>
          </a:stretch>
        </p:blipFill>
        <p:spPr>
          <a:xfrm>
            <a:off x="5860741" y="1301149"/>
            <a:ext cx="925259" cy="925259"/>
          </a:xfrm>
          <a:prstGeom prst="rect">
            <a:avLst/>
          </a:prstGeom>
        </p:spPr>
      </p:pic>
      <p:pic>
        <p:nvPicPr>
          <p:cNvPr id="107" name="Picture 106"/>
          <p:cNvPicPr>
            <a:picLocks noChangeAspect="1"/>
          </p:cNvPicPr>
          <p:nvPr/>
        </p:nvPicPr>
        <p:blipFill rotWithShape="1">
          <a:blip r:embed="rId6"/>
          <a:srcRect l="13597" r="13970"/>
          <a:stretch>
            <a:fillRect/>
          </a:stretch>
        </p:blipFill>
        <p:spPr>
          <a:xfrm>
            <a:off x="9881017" y="1341576"/>
            <a:ext cx="786992" cy="724331"/>
          </a:xfrm>
          <a:prstGeom prst="rect">
            <a:avLst/>
          </a:prstGeom>
        </p:spPr>
      </p:pic>
      <p:grpSp>
        <p:nvGrpSpPr>
          <p:cNvPr id="56" name="Group 55"/>
          <p:cNvGrpSpPr/>
          <p:nvPr/>
        </p:nvGrpSpPr>
        <p:grpSpPr>
          <a:xfrm>
            <a:off x="897318" y="3760419"/>
            <a:ext cx="3772658" cy="2567276"/>
            <a:chOff x="515472" y="3673094"/>
            <a:chExt cx="3772658" cy="2567276"/>
          </a:xfrm>
        </p:grpSpPr>
        <p:grpSp>
          <p:nvGrpSpPr>
            <p:cNvPr id="60" name="Group 59"/>
            <p:cNvGrpSpPr/>
            <p:nvPr/>
          </p:nvGrpSpPr>
          <p:grpSpPr>
            <a:xfrm>
              <a:off x="553605" y="3673094"/>
              <a:ext cx="2365722" cy="829945"/>
              <a:chOff x="1158528" y="2806084"/>
              <a:chExt cx="2365722" cy="829945"/>
            </a:xfrm>
          </p:grpSpPr>
          <p:cxnSp>
            <p:nvCxnSpPr>
              <p:cNvPr id="113" name="Straight Connector 112"/>
              <p:cNvCxnSpPr/>
              <p:nvPr/>
            </p:nvCxnSpPr>
            <p:spPr>
              <a:xfrm>
                <a:off x="1158528" y="3166003"/>
                <a:ext cx="2365722" cy="0"/>
              </a:xfrm>
              <a:prstGeom prst="line">
                <a:avLst/>
              </a:prstGeom>
              <a:noFill/>
              <a:ln w="6350" cap="flat" cmpd="sng" algn="ctr">
                <a:solidFill>
                  <a:srgbClr val="5B9BD5"/>
                </a:solidFill>
                <a:prstDash val="solid"/>
                <a:miter lim="800000"/>
              </a:ln>
              <a:effectLst/>
            </p:spPr>
          </p:cxnSp>
          <p:sp>
            <p:nvSpPr>
              <p:cNvPr id="114" name="TextBox 113"/>
              <p:cNvSpPr txBox="1"/>
              <p:nvPr/>
            </p:nvSpPr>
            <p:spPr>
              <a:xfrm>
                <a:off x="1158528" y="2806084"/>
                <a:ext cx="1051560" cy="829945"/>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en-US" sz="1600" b="1" dirty="0">
                    <a:solidFill>
                      <a:srgbClr val="DF6921"/>
                    </a:solidFill>
                    <a:latin typeface="Arial" panose="020B0604020202020204" pitchFamily="34" charset="0"/>
                    <a:cs typeface="Mongolian Baiti" panose="03000500000000000000" charset="0"/>
                    <a:sym typeface="+mn-ea"/>
                  </a:rPr>
                  <a:t>Ерөнхий</a:t>
                </a:r>
                <a:endParaRPr lang="en-US" altLang="ko-KR" sz="1600" b="1" dirty="0">
                  <a:solidFill>
                    <a:srgbClr val="DF6921"/>
                  </a:solidFill>
                  <a:latin typeface="Arial" panose="020B0604020202020204" pitchFamily="34" charset="0"/>
                  <a:cs typeface="Arial" panose="020B0604020202020204" pitchFamily="34" charset="0"/>
                </a:endParaRPr>
              </a:p>
              <a:p>
                <a:pPr marL="0" marR="0" lvl="0" indent="0" algn="l" defTabSz="457200" eaLnBrk="1" fontAlgn="auto" latinLnBrk="0" hangingPunct="1">
                  <a:lnSpc>
                    <a:spcPct val="100000"/>
                  </a:lnSpc>
                  <a:spcBef>
                    <a:spcPts val="0"/>
                  </a:spcBef>
                  <a:spcAft>
                    <a:spcPts val="0"/>
                  </a:spcAft>
                  <a:buClrTx/>
                  <a:buSzTx/>
                  <a:buFontTx/>
                  <a:buNone/>
                  <a:defRPr/>
                </a:pPr>
                <a:endParaRPr lang="en-US" altLang="ko-KR" sz="1600" b="1" dirty="0">
                  <a:solidFill>
                    <a:srgbClr val="DF6921"/>
                  </a:solidFill>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600" b="1" i="0" u="none" strike="noStrike" kern="0" cap="none" spc="0" normalizeH="0" baseline="0" noProof="0" dirty="0">
                  <a:ln>
                    <a:noFill/>
                  </a:ln>
                  <a:solidFill>
                    <a:srgbClr val="002060"/>
                  </a:solidFill>
                  <a:effectLst/>
                  <a:uLnTx/>
                  <a:uFillTx/>
                  <a:latin typeface="Calibri" panose="020F0502020204030204"/>
                </a:endParaRPr>
              </a:p>
            </p:txBody>
          </p:sp>
        </p:grpSp>
        <p:sp>
          <p:nvSpPr>
            <p:cNvPr id="108" name="TextBox 107"/>
            <p:cNvSpPr txBox="1"/>
            <p:nvPr/>
          </p:nvSpPr>
          <p:spPr>
            <a:xfrm>
              <a:off x="553605" y="4140735"/>
              <a:ext cx="3734525" cy="769441"/>
            </a:xfrm>
            <a:prstGeom prst="rect">
              <a:avLst/>
            </a:prstGeom>
            <a:noFill/>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100" b="0" i="0" u="none" strike="noStrike" kern="0" cap="none" spc="0" normalizeH="0" baseline="0" noProof="0" dirty="0">
                  <a:ln>
                    <a:noFill/>
                  </a:ln>
                  <a:solidFill>
                    <a:srgbClr val="002060"/>
                  </a:solidFill>
                  <a:effectLst/>
                  <a:uLnTx/>
                  <a:uFillTx/>
                  <a:latin typeface="Calibri" panose="020F0502020204030204"/>
                </a:rPr>
                <a:t>Төрсөн он:  </a:t>
              </a:r>
              <a:r>
                <a:rPr kumimoji="0" lang="en-US" sz="1100" b="0" i="0" u="none" strike="noStrike" kern="0" cap="none" spc="0" normalizeH="0" baseline="0" noProof="0" dirty="0" smtClean="0">
                  <a:ln>
                    <a:noFill/>
                  </a:ln>
                  <a:solidFill>
                    <a:srgbClr val="002060"/>
                  </a:solidFill>
                  <a:effectLst/>
                  <a:uLnTx/>
                  <a:uFillTx/>
                  <a:latin typeface="Calibri" panose="020F0502020204030204"/>
                </a:rPr>
                <a:t>199</a:t>
              </a:r>
              <a:r>
                <a:rPr lang="en-US" sz="1100" kern="0" noProof="0" dirty="0">
                  <a:solidFill>
                    <a:srgbClr val="002060"/>
                  </a:solidFill>
                  <a:latin typeface="Calibri" panose="020F0502020204030204"/>
                </a:rPr>
                <a:t>3</a:t>
              </a:r>
              <a:r>
                <a:rPr lang="en-US" sz="1100" kern="0" dirty="0" smtClean="0">
                  <a:solidFill>
                    <a:srgbClr val="002060"/>
                  </a:solidFill>
                  <a:latin typeface="Calibri" panose="020F0502020204030204"/>
                </a:rPr>
                <a:t>.0</a:t>
              </a:r>
              <a:r>
                <a:rPr lang="mn-MN" sz="1100" kern="0" dirty="0" smtClean="0">
                  <a:solidFill>
                    <a:srgbClr val="002060"/>
                  </a:solidFill>
                  <a:latin typeface="Calibri" panose="020F0502020204030204"/>
                </a:rPr>
                <a:t>8</a:t>
              </a:r>
              <a:r>
                <a:rPr lang="en-US" sz="1100" kern="0" dirty="0" smtClean="0">
                  <a:solidFill>
                    <a:srgbClr val="002060"/>
                  </a:solidFill>
                  <a:latin typeface="Calibri" panose="020F0502020204030204"/>
                </a:rPr>
                <a:t>.</a:t>
              </a:r>
              <a:r>
                <a:rPr lang="mn-MN" sz="1100" kern="0" dirty="0" smtClean="0">
                  <a:solidFill>
                    <a:srgbClr val="002060"/>
                  </a:solidFill>
                  <a:latin typeface="Calibri" panose="020F0502020204030204"/>
                </a:rPr>
                <a:t>04</a:t>
              </a: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r>
                <a:rPr kumimoji="0" lang="ru-RU" sz="1100" b="0" i="0" u="none" strike="noStrike" kern="0" cap="none" spc="0" normalizeH="0" baseline="0" noProof="0" dirty="0">
                  <a:ln>
                    <a:noFill/>
                  </a:ln>
                  <a:solidFill>
                    <a:srgbClr val="002060"/>
                  </a:solidFill>
                  <a:effectLst/>
                  <a:uLnTx/>
                  <a:uFillTx/>
                  <a:latin typeface="Calibri" panose="020F0502020204030204"/>
                </a:rPr>
                <a:t>Төрсөн газар: </a:t>
              </a:r>
              <a:r>
                <a:rPr lang="mn-MN" sz="1100" kern="0" noProof="0" dirty="0" smtClean="0">
                  <a:solidFill>
                    <a:srgbClr val="002060"/>
                  </a:solidFill>
                  <a:latin typeface="Calibri" panose="020F0502020204030204"/>
                </a:rPr>
                <a:t>Төв</a:t>
              </a:r>
              <a:r>
                <a:rPr lang="en-US" sz="1100" kern="0" dirty="0" smtClean="0">
                  <a:solidFill>
                    <a:srgbClr val="002060"/>
                  </a:solidFill>
                  <a:latin typeface="Calibri" panose="020F0502020204030204"/>
                </a:rPr>
                <a:t>, </a:t>
              </a:r>
              <a:r>
                <a:rPr lang="mn-MN" sz="1100" kern="0" dirty="0" smtClean="0">
                  <a:solidFill>
                    <a:srgbClr val="002060"/>
                  </a:solidFill>
                  <a:latin typeface="Calibri" panose="020F0502020204030204"/>
                </a:rPr>
                <a:t>Зуунмод</a:t>
              </a:r>
              <a:r>
                <a:rPr lang="en-US" sz="1100" kern="0" dirty="0" smtClean="0">
                  <a:solidFill>
                    <a:srgbClr val="002060"/>
                  </a:solidFill>
                  <a:latin typeface="Calibri" panose="020F0502020204030204"/>
                </a:rPr>
                <a:t> </a:t>
              </a:r>
              <a:r>
                <a:rPr kumimoji="0" lang="ru-RU" sz="1100" b="0" i="0" u="none" strike="noStrike" kern="0" cap="none" spc="0" normalizeH="0" baseline="0" noProof="0" dirty="0">
                  <a:ln>
                    <a:noFill/>
                  </a:ln>
                  <a:solidFill>
                    <a:srgbClr val="002060"/>
                  </a:solidFill>
                  <a:effectLst/>
                  <a:uLnTx/>
                  <a:uFillTx/>
                  <a:latin typeface="Calibri" panose="020F0502020204030204"/>
                </a:rPr>
                <a:t>сум</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nvGrpSpPr>
            <p:cNvPr id="109" name="Group 108"/>
            <p:cNvGrpSpPr/>
            <p:nvPr/>
          </p:nvGrpSpPr>
          <p:grpSpPr>
            <a:xfrm>
              <a:off x="553605" y="4652731"/>
              <a:ext cx="1373293" cy="369332"/>
              <a:chOff x="1158528" y="2796671"/>
              <a:chExt cx="1373293" cy="369332"/>
            </a:xfrm>
          </p:grpSpPr>
          <p:cxnSp>
            <p:nvCxnSpPr>
              <p:cNvPr id="111" name="Straight Connector 110"/>
              <p:cNvCxnSpPr/>
              <p:nvPr/>
            </p:nvCxnSpPr>
            <p:spPr>
              <a:xfrm flipV="1">
                <a:off x="1158528" y="3164427"/>
                <a:ext cx="1373293" cy="1576"/>
              </a:xfrm>
              <a:prstGeom prst="line">
                <a:avLst/>
              </a:prstGeom>
              <a:noFill/>
              <a:ln w="6350" cap="flat" cmpd="sng" algn="ctr">
                <a:solidFill>
                  <a:srgbClr val="5B9BD5"/>
                </a:solidFill>
                <a:prstDash val="solid"/>
                <a:miter lim="800000"/>
              </a:ln>
              <a:effectLst/>
            </p:spPr>
          </p:cxnSp>
          <p:sp>
            <p:nvSpPr>
              <p:cNvPr id="112" name="TextBox 111"/>
              <p:cNvSpPr txBox="1"/>
              <p:nvPr/>
            </p:nvSpPr>
            <p:spPr>
              <a:xfrm>
                <a:off x="1158528" y="2796671"/>
                <a:ext cx="1301750" cy="337185"/>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en-US" sz="1600" b="1" dirty="0">
                    <a:solidFill>
                      <a:srgbClr val="DF6921"/>
                    </a:solidFill>
                    <a:latin typeface="Arial" panose="020B0604020202020204" pitchFamily="34" charset="0"/>
                    <a:cs typeface="Mongolian Baiti" panose="03000500000000000000" charset="0"/>
                    <a:sym typeface="+mn-ea"/>
                  </a:rPr>
                  <a:t>Боловсрол</a:t>
                </a:r>
                <a:endParaRPr kumimoji="0" lang="en-US" altLang="en-US" sz="1800" b="1" i="0" u="none" strike="noStrike" kern="0" cap="none" spc="0" normalizeH="0" baseline="0" noProof="0" dirty="0">
                  <a:ln>
                    <a:noFill/>
                  </a:ln>
                  <a:solidFill>
                    <a:srgbClr val="002060"/>
                  </a:solidFill>
                  <a:effectLst/>
                  <a:uLnTx/>
                  <a:uFillTx/>
                  <a:latin typeface="Calibri" panose="020F0502020204030204"/>
                  <a:cs typeface="Mongolian Baiti" panose="03000500000000000000" charset="0"/>
                </a:endParaRPr>
              </a:p>
            </p:txBody>
          </p:sp>
        </p:grpSp>
        <p:sp>
          <p:nvSpPr>
            <p:cNvPr id="110" name="TextBox 109"/>
            <p:cNvSpPr txBox="1"/>
            <p:nvPr/>
          </p:nvSpPr>
          <p:spPr>
            <a:xfrm>
              <a:off x="515472" y="5132374"/>
              <a:ext cx="3734525" cy="1107996"/>
            </a:xfrm>
            <a:prstGeom prst="rect">
              <a:avLst/>
            </a:prstGeom>
            <a:noFill/>
          </p:spPr>
          <p:txBody>
            <a:bodyPr wrap="square" rtlCol="0">
              <a:spAutoFit/>
            </a:bodyPr>
            <a:lstStyle/>
            <a:p>
              <a:pPr marL="285750" lvl="0" indent="-285750" defTabSz="457200">
                <a:buFont typeface="Arial" panose="020B0604020202020204" pitchFamily="34" charset="0"/>
                <a:buChar char="•"/>
                <a:defRPr/>
              </a:pPr>
              <a:r>
                <a:rPr lang="en-US" sz="1100" dirty="0">
                  <a:solidFill>
                    <a:srgbClr val="002060"/>
                  </a:solidFill>
                  <a:latin typeface="Calibri" panose="020F0502020204030204"/>
                </a:rPr>
                <a:t>Бүрэн дунд сургууль:  </a:t>
              </a:r>
              <a:r>
                <a:rPr lang="en-US" sz="1100" dirty="0" smtClean="0">
                  <a:solidFill>
                    <a:srgbClr val="002060"/>
                  </a:solidFill>
                  <a:latin typeface="Calibri" panose="020F0502020204030204"/>
                </a:rPr>
                <a:t>У</a:t>
              </a:r>
              <a:r>
                <a:rPr lang="mn-MN" sz="1100" dirty="0" smtClean="0">
                  <a:solidFill>
                    <a:srgbClr val="002060"/>
                  </a:solidFill>
                  <a:latin typeface="Calibri" panose="020F0502020204030204"/>
                </a:rPr>
                <a:t>Б-ИЦ-86-р Сургууль</a:t>
              </a:r>
              <a:endParaRPr lang="en-US" sz="1100" dirty="0">
                <a:solidFill>
                  <a:srgbClr val="002060"/>
                </a:solidFill>
                <a:latin typeface="Calibri" panose="020F0502020204030204"/>
              </a:endParaRPr>
            </a:p>
            <a:p>
              <a:pPr marL="285750" lvl="0" indent="-285750" defTabSz="457200">
                <a:buFont typeface="Arial" panose="020B0604020202020204" pitchFamily="34" charset="0"/>
                <a:buChar char="•"/>
                <a:defRPr/>
              </a:pPr>
              <a:r>
                <a:rPr lang="en-US" sz="1100" dirty="0">
                  <a:solidFill>
                    <a:srgbClr val="002060"/>
                  </a:solidFill>
                  <a:latin typeface="Calibri" panose="020F0502020204030204"/>
                </a:rPr>
                <a:t>Дээд сургууль</a:t>
              </a:r>
              <a:r>
                <a:rPr lang="ru-RU" sz="1100" dirty="0">
                  <a:solidFill>
                    <a:srgbClr val="002060"/>
                  </a:solidFill>
                  <a:latin typeface="Calibri" panose="020F0502020204030204"/>
                </a:rPr>
                <a:t>: </a:t>
              </a:r>
              <a:r>
                <a:rPr lang="en-US" sz="1100" dirty="0">
                  <a:solidFill>
                    <a:srgbClr val="002060"/>
                  </a:solidFill>
                  <a:latin typeface="Calibri" panose="020F0502020204030204"/>
                </a:rPr>
                <a:t>ШУТИС-МХТС </a:t>
              </a:r>
              <a:r>
                <a:rPr lang="en-US" sz="1100" dirty="0" smtClean="0">
                  <a:solidFill>
                    <a:srgbClr val="002060"/>
                  </a:solidFill>
                  <a:latin typeface="Calibri" panose="020F0502020204030204"/>
                </a:rPr>
                <a:t>201</a:t>
              </a:r>
              <a:r>
                <a:rPr lang="mn-MN" sz="1100" dirty="0" smtClean="0">
                  <a:solidFill>
                    <a:srgbClr val="002060"/>
                  </a:solidFill>
                  <a:latin typeface="Calibri" panose="020F0502020204030204"/>
                </a:rPr>
                <a:t>2</a:t>
              </a:r>
              <a:r>
                <a:rPr lang="en-US" sz="1100" dirty="0" smtClean="0">
                  <a:solidFill>
                    <a:srgbClr val="002060"/>
                  </a:solidFill>
                  <a:latin typeface="Calibri" panose="020F0502020204030204"/>
                </a:rPr>
                <a:t>-201</a:t>
              </a:r>
              <a:r>
                <a:rPr lang="mn-MN" sz="1100" dirty="0" smtClean="0">
                  <a:solidFill>
                    <a:srgbClr val="002060"/>
                  </a:solidFill>
                  <a:latin typeface="Calibri" panose="020F0502020204030204"/>
                </a:rPr>
                <a:t>6</a:t>
              </a:r>
              <a:r>
                <a:rPr lang="en-US" sz="1100" dirty="0" smtClean="0">
                  <a:solidFill>
                    <a:srgbClr val="002060"/>
                  </a:solidFill>
                  <a:latin typeface="Calibri" panose="020F0502020204030204"/>
                </a:rPr>
                <a:t> </a:t>
              </a:r>
              <a:r>
                <a:rPr lang="en-US" sz="1100" dirty="0">
                  <a:solidFill>
                    <a:srgbClr val="002060"/>
                  </a:solidFill>
                  <a:latin typeface="Calibri" panose="020F0502020204030204"/>
                </a:rPr>
                <a:t>он (Бакалавр)</a:t>
              </a:r>
            </a:p>
            <a:p>
              <a:pPr marL="285750" lvl="0" indent="-285750" defTabSz="457200">
                <a:buFont typeface="Arial" panose="020B0604020202020204" pitchFamily="34" charset="0"/>
                <a:buChar char="•"/>
                <a:defRPr/>
              </a:pPr>
              <a:r>
                <a:rPr lang="en-US" sz="1100" dirty="0">
                  <a:solidFill>
                    <a:srgbClr val="002060"/>
                  </a:solidFill>
                  <a:latin typeface="Calibri" panose="020F0502020204030204"/>
                </a:rPr>
                <a:t>Мэргэжил: </a:t>
              </a:r>
              <a:r>
                <a:rPr lang="mn-MN" sz="1100" dirty="0" smtClean="0">
                  <a:solidFill>
                    <a:srgbClr val="002060"/>
                  </a:solidFill>
                  <a:latin typeface="Calibri" panose="020F0502020204030204"/>
                </a:rPr>
                <a:t>Утасгүй Холбоо</a:t>
              </a:r>
            </a:p>
            <a:p>
              <a:pPr marL="285750" lvl="0" indent="-285750" defTabSz="457200">
                <a:buFont typeface="Arial" panose="020B0604020202020204" pitchFamily="34" charset="0"/>
                <a:buChar char="•"/>
                <a:defRPr/>
              </a:pPr>
              <a:r>
                <a:rPr lang="mn-MN" sz="1100" dirty="0" smtClean="0">
                  <a:solidFill>
                    <a:srgbClr val="002060"/>
                  </a:solidFill>
                  <a:latin typeface="Calibri" panose="020F0502020204030204"/>
                </a:rPr>
                <a:t>МУИС-Улаанбаатар 2021-2022 он </a:t>
              </a:r>
              <a:r>
                <a:rPr lang="en-US" sz="1100" dirty="0" smtClean="0">
                  <a:solidFill>
                    <a:srgbClr val="002060"/>
                  </a:solidFill>
                </a:rPr>
                <a:t>(</a:t>
              </a:r>
              <a:r>
                <a:rPr lang="mn-MN" sz="1100" dirty="0" smtClean="0">
                  <a:solidFill>
                    <a:srgbClr val="002060"/>
                  </a:solidFill>
                </a:rPr>
                <a:t>Магистр</a:t>
              </a:r>
              <a:r>
                <a:rPr lang="en-US" sz="1100" dirty="0" smtClean="0">
                  <a:solidFill>
                    <a:srgbClr val="002060"/>
                  </a:solidFill>
                </a:rPr>
                <a:t>)</a:t>
              </a:r>
              <a:endParaRPr lang="mn-MN" sz="1100" dirty="0" smtClean="0">
                <a:solidFill>
                  <a:srgbClr val="002060"/>
                </a:solidFill>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grpSp>
        <p:nvGrpSpPr>
          <p:cNvPr id="115" name="Group 114"/>
          <p:cNvGrpSpPr/>
          <p:nvPr/>
        </p:nvGrpSpPr>
        <p:grpSpPr>
          <a:xfrm>
            <a:off x="5078738" y="3626104"/>
            <a:ext cx="3772658" cy="1890167"/>
            <a:chOff x="515472" y="3673094"/>
            <a:chExt cx="3772658" cy="1890167"/>
          </a:xfrm>
        </p:grpSpPr>
        <p:grpSp>
          <p:nvGrpSpPr>
            <p:cNvPr id="116" name="Group 115"/>
            <p:cNvGrpSpPr/>
            <p:nvPr/>
          </p:nvGrpSpPr>
          <p:grpSpPr>
            <a:xfrm>
              <a:off x="553605" y="3673094"/>
              <a:ext cx="2365722" cy="995599"/>
              <a:chOff x="1158528" y="2806084"/>
              <a:chExt cx="2365722" cy="995599"/>
            </a:xfrm>
          </p:grpSpPr>
          <p:cxnSp>
            <p:nvCxnSpPr>
              <p:cNvPr id="122" name="Straight Connector 121"/>
              <p:cNvCxnSpPr/>
              <p:nvPr/>
            </p:nvCxnSpPr>
            <p:spPr>
              <a:xfrm>
                <a:off x="1158528" y="3166003"/>
                <a:ext cx="2365722" cy="0"/>
              </a:xfrm>
              <a:prstGeom prst="line">
                <a:avLst/>
              </a:prstGeom>
              <a:noFill/>
              <a:ln w="6350" cap="flat" cmpd="sng" algn="ctr">
                <a:solidFill>
                  <a:srgbClr val="5B9BD5"/>
                </a:solidFill>
                <a:prstDash val="solid"/>
                <a:miter lim="800000"/>
              </a:ln>
              <a:effectLst/>
            </p:spPr>
          </p:cxnSp>
          <p:sp>
            <p:nvSpPr>
              <p:cNvPr id="123" name="TextBox 122"/>
              <p:cNvSpPr txBox="1"/>
              <p:nvPr/>
            </p:nvSpPr>
            <p:spPr>
              <a:xfrm>
                <a:off x="1158528" y="2806084"/>
                <a:ext cx="1901825" cy="995599"/>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ko-KR" sz="1600" b="1" dirty="0">
                    <a:solidFill>
                      <a:srgbClr val="DF6921"/>
                    </a:solidFill>
                    <a:latin typeface="Arial" panose="020B0604020202020204" pitchFamily="34" charset="0"/>
                    <a:cs typeface="Arial" panose="020B0604020202020204" pitchFamily="34" charset="0"/>
                    <a:sym typeface="+mn-ea"/>
                  </a:rPr>
                  <a:t>Ажлын</a:t>
                </a:r>
                <a:r>
                  <a:rPr lang="en-US" altLang="ko-KR" sz="1600" b="1" dirty="0">
                    <a:solidFill>
                      <a:srgbClr val="FF0000"/>
                    </a:solidFill>
                    <a:latin typeface="Arial" panose="020B0604020202020204" pitchFamily="34" charset="0"/>
                    <a:cs typeface="Arial" panose="020B0604020202020204" pitchFamily="34" charset="0"/>
                    <a:sym typeface="+mn-ea"/>
                  </a:rPr>
                  <a:t> </a:t>
                </a:r>
                <a:r>
                  <a:rPr lang="en-US" altLang="ko-KR" sz="1600" b="1" dirty="0">
                    <a:solidFill>
                      <a:srgbClr val="DF6921"/>
                    </a:solidFill>
                    <a:latin typeface="Arial" panose="020B0604020202020204" pitchFamily="34" charset="0"/>
                    <a:cs typeface="Arial" panose="020B0604020202020204" pitchFamily="34" charset="0"/>
                    <a:sym typeface="+mn-ea"/>
                  </a:rPr>
                  <a:t>туршлага</a:t>
                </a:r>
                <a:endParaRPr lang="en-US" altLang="ko-KR" sz="1600" b="1" dirty="0">
                  <a:solidFill>
                    <a:srgbClr val="DF6921"/>
                  </a:solidFill>
                  <a:latin typeface="Arial" panose="020B0604020202020204" pitchFamily="34" charset="0"/>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600" b="1" i="0" u="none" strike="noStrike" kern="0" cap="none" spc="0" normalizeH="0" baseline="0" noProof="0" dirty="0">
                  <a:ln>
                    <a:noFill/>
                  </a:ln>
                  <a:solidFill>
                    <a:srgbClr val="002060"/>
                  </a:solidFill>
                  <a:effectLst/>
                  <a:uLnTx/>
                  <a:uFillTx/>
                  <a:latin typeface="Calibri" panose="020F0502020204030204"/>
                </a:endParaRPr>
              </a:p>
            </p:txBody>
          </p:sp>
        </p:grpSp>
        <p:sp>
          <p:nvSpPr>
            <p:cNvPr id="117" name="TextBox 116"/>
            <p:cNvSpPr txBox="1"/>
            <p:nvPr/>
          </p:nvSpPr>
          <p:spPr>
            <a:xfrm>
              <a:off x="553605" y="4140735"/>
              <a:ext cx="3734525" cy="600164"/>
            </a:xfrm>
            <a:prstGeom prst="rect">
              <a:avLst/>
            </a:prstGeom>
            <a:noFill/>
          </p:spPr>
          <p:txBody>
            <a:bodyPr wrap="square" rtlCol="0">
              <a:spAutoFit/>
            </a:bodyPr>
            <a:lstStyle/>
            <a:p>
              <a:pPr marL="285750" lvl="0" indent="-285750" defTabSz="457200">
                <a:buFont typeface="Arial" panose="020B0604020202020204" pitchFamily="34" charset="0"/>
                <a:buChar char="•"/>
                <a:defRPr/>
              </a:pPr>
              <a:r>
                <a:rPr lang="en-US" sz="1100" dirty="0" smtClean="0">
                  <a:solidFill>
                    <a:srgbClr val="002060"/>
                  </a:solidFill>
                  <a:latin typeface="Calibri" panose="020F0502020204030204"/>
                </a:rPr>
                <a:t>2011</a:t>
              </a:r>
              <a:r>
                <a:rPr lang="mn-MN" sz="1100" dirty="0" smtClean="0">
                  <a:solidFill>
                    <a:srgbClr val="002060"/>
                  </a:solidFill>
                  <a:latin typeface="Calibri" panose="020F0502020204030204"/>
                </a:rPr>
                <a:t>-2012</a:t>
              </a:r>
              <a:r>
                <a:rPr lang="en-US" sz="1100" dirty="0" smtClean="0">
                  <a:solidFill>
                    <a:srgbClr val="002060"/>
                  </a:solidFill>
                  <a:latin typeface="Calibri" panose="020F0502020204030204"/>
                </a:rPr>
                <a:t> </a:t>
              </a:r>
              <a:r>
                <a:rPr lang="en-US" sz="1100" dirty="0" err="1">
                  <a:solidFill>
                    <a:srgbClr val="002060"/>
                  </a:solidFill>
                  <a:latin typeface="Calibri" panose="020F0502020204030204"/>
                </a:rPr>
                <a:t>он</a:t>
              </a:r>
              <a:r>
                <a:rPr lang="en-US" sz="1100" dirty="0">
                  <a:solidFill>
                    <a:srgbClr val="002060"/>
                  </a:solidFill>
                  <a:latin typeface="Calibri" panose="020F0502020204030204"/>
                </a:rPr>
                <a:t> – </a:t>
              </a:r>
              <a:r>
                <a:rPr lang="mn-MN" sz="1100" dirty="0" smtClean="0">
                  <a:solidFill>
                    <a:srgbClr val="002060"/>
                  </a:solidFill>
                  <a:latin typeface="Calibri" panose="020F0502020204030204"/>
                </a:rPr>
                <a:t>Кевико</a:t>
              </a:r>
              <a:r>
                <a:rPr lang="en-US" sz="1100" dirty="0" smtClean="0">
                  <a:solidFill>
                    <a:srgbClr val="002060"/>
                  </a:solidFill>
                  <a:latin typeface="Calibri" panose="020F0502020204030204"/>
                </a:rPr>
                <a:t> </a:t>
              </a:r>
              <a:r>
                <a:rPr lang="en-US" sz="1100" dirty="0">
                  <a:solidFill>
                    <a:srgbClr val="002060"/>
                  </a:solidFill>
                  <a:latin typeface="Calibri" panose="020F0502020204030204"/>
                </a:rPr>
                <a:t>ХХК </a:t>
              </a:r>
              <a:r>
                <a:rPr lang="en-US" sz="1100" dirty="0" smtClean="0">
                  <a:solidFill>
                    <a:srgbClr val="002060"/>
                  </a:solidFill>
                  <a:latin typeface="Calibri" panose="020F0502020204030204"/>
                </a:rPr>
                <a:t>/</a:t>
              </a:r>
              <a:r>
                <a:rPr lang="mn-MN" sz="1100" dirty="0" smtClean="0">
                  <a:solidFill>
                    <a:srgbClr val="002060"/>
                  </a:solidFill>
                  <a:latin typeface="Calibri" panose="020F0502020204030204"/>
                </a:rPr>
                <a:t>Техникч</a:t>
              </a:r>
              <a:r>
                <a:rPr lang="en-US" sz="1100" dirty="0" smtClean="0">
                  <a:solidFill>
                    <a:srgbClr val="002060"/>
                  </a:solidFill>
                  <a:latin typeface="Calibri" panose="020F0502020204030204"/>
                </a:rPr>
                <a:t>/</a:t>
              </a:r>
              <a:endParaRPr lang="en-US" sz="1100" dirty="0">
                <a:solidFill>
                  <a:srgbClr val="002060"/>
                </a:solidFill>
                <a:latin typeface="Calibri" panose="020F0502020204030204"/>
              </a:endParaRPr>
            </a:p>
            <a:p>
              <a:pPr marL="285750" lvl="0" indent="-285750" defTabSz="457200">
                <a:buFont typeface="Arial" panose="020B0604020202020204" pitchFamily="34" charset="0"/>
                <a:buChar char="•"/>
                <a:defRPr/>
              </a:pPr>
              <a:r>
                <a:rPr lang="en-US" sz="1100" dirty="0" smtClean="0">
                  <a:solidFill>
                    <a:srgbClr val="002060"/>
                  </a:solidFill>
                  <a:latin typeface="Calibri" panose="020F0502020204030204"/>
                </a:rPr>
                <a:t>20</a:t>
              </a:r>
              <a:r>
                <a:rPr lang="mn-MN" sz="1100" dirty="0" smtClean="0">
                  <a:solidFill>
                    <a:srgbClr val="002060"/>
                  </a:solidFill>
                  <a:latin typeface="Calibri" panose="020F0502020204030204"/>
                </a:rPr>
                <a:t>19-2024</a:t>
              </a:r>
              <a:r>
                <a:rPr lang="en-US" sz="1100" dirty="0" smtClean="0">
                  <a:solidFill>
                    <a:srgbClr val="002060"/>
                  </a:solidFill>
                  <a:latin typeface="Calibri" panose="020F0502020204030204"/>
                </a:rPr>
                <a:t> </a:t>
              </a:r>
              <a:r>
                <a:rPr lang="en-US" sz="1100" dirty="0" err="1">
                  <a:solidFill>
                    <a:srgbClr val="002060"/>
                  </a:solidFill>
                  <a:latin typeface="Calibri" panose="020F0502020204030204"/>
                </a:rPr>
                <a:t>он</a:t>
              </a:r>
              <a:r>
                <a:rPr lang="en-US" sz="1100" dirty="0">
                  <a:solidFill>
                    <a:srgbClr val="002060"/>
                  </a:solidFill>
                  <a:latin typeface="Calibri" panose="020F0502020204030204"/>
                </a:rPr>
                <a:t> – </a:t>
              </a:r>
              <a:r>
                <a:rPr lang="mn-MN" sz="1100" dirty="0" smtClean="0">
                  <a:solidFill>
                    <a:srgbClr val="002060"/>
                  </a:solidFill>
                  <a:latin typeface="Calibri" panose="020F0502020204030204"/>
                </a:rPr>
                <a:t>МЦХ</a:t>
              </a:r>
              <a:r>
                <a:rPr lang="en-US" sz="1100" dirty="0" smtClean="0">
                  <a:solidFill>
                    <a:srgbClr val="002060"/>
                  </a:solidFill>
                  <a:latin typeface="Calibri" panose="020F0502020204030204"/>
                </a:rPr>
                <a:t> ХК</a:t>
              </a:r>
              <a:r>
                <a:rPr lang="mn-MN" sz="1100" dirty="0" smtClean="0">
                  <a:solidFill>
                    <a:srgbClr val="002060"/>
                  </a:solidFill>
                  <a:latin typeface="Calibri" panose="020F0502020204030204"/>
                </a:rPr>
                <a:t>/Инженер/</a:t>
              </a:r>
              <a:endParaRPr lang="en-US" sz="1100" dirty="0">
                <a:solidFill>
                  <a:srgbClr val="002060"/>
                </a:solidFill>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sp>
          <p:nvSpPr>
            <p:cNvPr id="121" name="TextBox 120"/>
            <p:cNvSpPr txBox="1"/>
            <p:nvPr/>
          </p:nvSpPr>
          <p:spPr>
            <a:xfrm>
              <a:off x="553605" y="4652731"/>
              <a:ext cx="184731" cy="615553"/>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defRPr/>
              </a:pPr>
              <a:endParaRPr kumimoji="0" lang="en-US" sz="1600" b="1" i="0" u="none" strike="noStrike" kern="0" cap="none" spc="0" normalizeH="0" baseline="0" noProof="0" dirty="0">
                <a:ln>
                  <a:noFill/>
                </a:ln>
                <a:solidFill>
                  <a:srgbClr val="002060"/>
                </a:solidFill>
                <a:effectLst/>
                <a:uLnTx/>
                <a:uFillTx/>
                <a:latin typeface="Calibri" panose="020F0502020204030204"/>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dirty="0">
                <a:ln>
                  <a:noFill/>
                </a:ln>
                <a:solidFill>
                  <a:srgbClr val="002060"/>
                </a:solidFill>
                <a:effectLst/>
                <a:uLnTx/>
                <a:uFillTx/>
                <a:latin typeface="Calibri" panose="020F0502020204030204"/>
              </a:endParaRPr>
            </a:p>
          </p:txBody>
        </p:sp>
        <p:sp>
          <p:nvSpPr>
            <p:cNvPr id="119" name="TextBox 118"/>
            <p:cNvSpPr txBox="1"/>
            <p:nvPr/>
          </p:nvSpPr>
          <p:spPr>
            <a:xfrm>
              <a:off x="515472" y="5132374"/>
              <a:ext cx="3734525" cy="430887"/>
            </a:xfrm>
            <a:prstGeom prst="rect">
              <a:avLst/>
            </a:prstGeom>
            <a:noFill/>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grpSp>
        <p:nvGrpSpPr>
          <p:cNvPr id="124" name="Group 123"/>
          <p:cNvGrpSpPr/>
          <p:nvPr/>
        </p:nvGrpSpPr>
        <p:grpSpPr>
          <a:xfrm>
            <a:off x="5116961" y="3608306"/>
            <a:ext cx="8166858" cy="2031415"/>
            <a:chOff x="-3163718" y="3570224"/>
            <a:chExt cx="8166858" cy="2031415"/>
          </a:xfrm>
        </p:grpSpPr>
        <p:grpSp>
          <p:nvGrpSpPr>
            <p:cNvPr id="125" name="Group 124"/>
            <p:cNvGrpSpPr/>
            <p:nvPr/>
          </p:nvGrpSpPr>
          <p:grpSpPr>
            <a:xfrm>
              <a:off x="1290840" y="3570224"/>
              <a:ext cx="1590772" cy="412524"/>
              <a:chOff x="1895763" y="2703214"/>
              <a:chExt cx="1590772" cy="412524"/>
            </a:xfrm>
          </p:grpSpPr>
          <p:cxnSp>
            <p:nvCxnSpPr>
              <p:cNvPr id="131" name="Straight Connector 130"/>
              <p:cNvCxnSpPr/>
              <p:nvPr/>
            </p:nvCxnSpPr>
            <p:spPr>
              <a:xfrm flipV="1">
                <a:off x="2037233" y="3113824"/>
                <a:ext cx="1449302" cy="1914"/>
              </a:xfrm>
              <a:prstGeom prst="line">
                <a:avLst/>
              </a:prstGeom>
              <a:noFill/>
              <a:ln w="6350" cap="flat" cmpd="sng" algn="ctr">
                <a:solidFill>
                  <a:srgbClr val="5B9BD5"/>
                </a:solidFill>
                <a:prstDash val="solid"/>
                <a:miter lim="800000"/>
              </a:ln>
              <a:effectLst/>
            </p:spPr>
          </p:cxnSp>
          <p:sp>
            <p:nvSpPr>
              <p:cNvPr id="132" name="TextBox 131"/>
              <p:cNvSpPr txBox="1"/>
              <p:nvPr/>
            </p:nvSpPr>
            <p:spPr>
              <a:xfrm>
                <a:off x="1895763" y="2703214"/>
                <a:ext cx="1177290" cy="337185"/>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en-US" sz="1600" b="1" dirty="0">
                    <a:solidFill>
                      <a:srgbClr val="DF6921"/>
                    </a:solidFill>
                    <a:latin typeface="Arial" panose="020B0604020202020204" pitchFamily="34" charset="0"/>
                    <a:cs typeface="Mongolian Baiti" panose="03000500000000000000" charset="0"/>
                    <a:sym typeface="+mn-ea"/>
                  </a:rPr>
                  <a:t>Сонирхол</a:t>
                </a:r>
                <a:endParaRPr kumimoji="0" lang="en-US" altLang="en-US" sz="1600" b="1" i="0" u="none" strike="noStrike" kern="0" cap="none" spc="0" normalizeH="0" baseline="0" noProof="0" dirty="0">
                  <a:ln>
                    <a:noFill/>
                  </a:ln>
                  <a:solidFill>
                    <a:srgbClr val="DF6921"/>
                  </a:solidFill>
                  <a:effectLst/>
                  <a:uLnTx/>
                  <a:uFillTx/>
                  <a:latin typeface="Arial" panose="020B0604020202020204" pitchFamily="34" charset="0"/>
                  <a:cs typeface="Mongolian Baiti" panose="03000500000000000000" charset="0"/>
                  <a:sym typeface="+mn-ea"/>
                </a:endParaRPr>
              </a:p>
            </p:txBody>
          </p:sp>
        </p:grpSp>
        <p:sp>
          <p:nvSpPr>
            <p:cNvPr id="126" name="TextBox 125"/>
            <p:cNvSpPr txBox="1"/>
            <p:nvPr/>
          </p:nvSpPr>
          <p:spPr>
            <a:xfrm>
              <a:off x="1268615" y="3971060"/>
              <a:ext cx="3734525" cy="937260"/>
            </a:xfrm>
            <a:prstGeom prst="rect">
              <a:avLst/>
            </a:prstGeom>
            <a:noFill/>
          </p:spPr>
          <p:txBody>
            <a:bodyPr wrap="square" rtlCol="0">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smtClean="0">
                  <a:solidFill>
                    <a:srgbClr val="002060"/>
                  </a:solidFill>
                  <a:latin typeface="Calibri" panose="020F0502020204030204"/>
                </a:rPr>
                <a:t>E-Sport</a:t>
              </a: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r>
                <a:rPr lang="mn-MN" sz="1100" kern="0" noProof="0" dirty="0" smtClean="0">
                  <a:solidFill>
                    <a:srgbClr val="002060"/>
                  </a:solidFill>
                  <a:latin typeface="Calibri" panose="020F0502020204030204"/>
                </a:rPr>
                <a:t>Бүжиглэх</a:t>
              </a: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0" marR="0" lvl="0" indent="0" defTabSz="457200" eaLnBrk="1" fontAlgn="auto" latinLnBrk="0" hangingPunct="1">
                <a:lnSpc>
                  <a:spcPct val="100000"/>
                </a:lnSpc>
                <a:spcBef>
                  <a:spcPts val="0"/>
                </a:spcBef>
                <a:spcAft>
                  <a:spcPts val="0"/>
                </a:spcAft>
                <a:buClrTx/>
                <a:buSzTx/>
                <a:buFontTx/>
                <a:buNone/>
                <a:defRPr/>
              </a:pPr>
              <a:endParaRPr kumimoji="0" lang="ru-RU"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nvGrpSpPr>
            <p:cNvPr id="127" name="Group 126"/>
            <p:cNvGrpSpPr/>
            <p:nvPr/>
          </p:nvGrpSpPr>
          <p:grpSpPr>
            <a:xfrm>
              <a:off x="-3095105" y="4713691"/>
              <a:ext cx="1373293" cy="614045"/>
              <a:chOff x="-2490182" y="2857631"/>
              <a:chExt cx="1373293" cy="614045"/>
            </a:xfrm>
          </p:grpSpPr>
          <p:cxnSp>
            <p:nvCxnSpPr>
              <p:cNvPr id="129" name="Straight Connector 128"/>
              <p:cNvCxnSpPr/>
              <p:nvPr/>
            </p:nvCxnSpPr>
            <p:spPr>
              <a:xfrm flipV="1">
                <a:off x="-2490182" y="3198717"/>
                <a:ext cx="1373293" cy="1576"/>
              </a:xfrm>
              <a:prstGeom prst="line">
                <a:avLst/>
              </a:prstGeom>
              <a:noFill/>
              <a:ln w="6350" cap="flat" cmpd="sng" algn="ctr">
                <a:solidFill>
                  <a:srgbClr val="5B9BD5"/>
                </a:solidFill>
                <a:prstDash val="solid"/>
                <a:miter lim="800000"/>
              </a:ln>
              <a:effectLst/>
            </p:spPr>
          </p:cxnSp>
          <p:sp>
            <p:nvSpPr>
              <p:cNvPr id="130" name="TextBox 129"/>
              <p:cNvSpPr txBox="1"/>
              <p:nvPr/>
            </p:nvSpPr>
            <p:spPr>
              <a:xfrm>
                <a:off x="-2483197" y="2857631"/>
                <a:ext cx="897877" cy="614045"/>
              </a:xfrm>
              <a:prstGeom prst="rect">
                <a:avLst/>
              </a:prstGeom>
              <a:noFill/>
            </p:spPr>
            <p:txBody>
              <a:bodyPr wrap="none" rtlCol="0">
                <a:spAutoFit/>
              </a:bodyPr>
              <a:lstStyle/>
              <a:p>
                <a:pPr marL="0" marR="0" lvl="0" indent="0" algn="l" defTabSz="457200" eaLnBrk="1" fontAlgn="auto" latinLnBrk="0" hangingPunct="1">
                  <a:lnSpc>
                    <a:spcPct val="100000"/>
                  </a:lnSpc>
                  <a:spcBef>
                    <a:spcPts val="0"/>
                  </a:spcBef>
                  <a:spcAft>
                    <a:spcPts val="0"/>
                  </a:spcAft>
                  <a:buClrTx/>
                  <a:buSzTx/>
                  <a:buFontTx/>
                  <a:buNone/>
                  <a:defRPr/>
                </a:pPr>
                <a:r>
                  <a:rPr lang="en-US" altLang="en-US" sz="1600" b="1" dirty="0">
                    <a:solidFill>
                      <a:srgbClr val="DF6921"/>
                    </a:solidFill>
                    <a:latin typeface="Arial" panose="020B0604020202020204" pitchFamily="34" charset="0"/>
                    <a:cs typeface="Mongolian Baiti" panose="03000500000000000000" charset="0"/>
                    <a:sym typeface="+mn-ea"/>
                  </a:rPr>
                  <a:t>Гэр бүл</a:t>
                </a:r>
                <a:endParaRPr kumimoji="0" lang="en-US" sz="1600" b="1" i="0" u="none" strike="noStrike" kern="0" cap="none" spc="0" normalizeH="0" baseline="0" noProof="0" dirty="0">
                  <a:ln>
                    <a:noFill/>
                  </a:ln>
                  <a:solidFill>
                    <a:srgbClr val="002060"/>
                  </a:solidFill>
                  <a:effectLst/>
                  <a:uLnTx/>
                  <a:uFillTx/>
                  <a:latin typeface="Calibri" panose="020F0502020204030204"/>
                </a:endParaRPr>
              </a:p>
              <a:p>
                <a:pPr marL="0" marR="0" lvl="0" indent="0" defTabSz="45720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dirty="0">
                  <a:ln>
                    <a:noFill/>
                  </a:ln>
                  <a:solidFill>
                    <a:srgbClr val="002060"/>
                  </a:solidFill>
                  <a:effectLst/>
                  <a:uLnTx/>
                  <a:uFillTx/>
                  <a:latin typeface="Calibri" panose="020F0502020204030204"/>
                </a:endParaRPr>
              </a:p>
            </p:txBody>
          </p:sp>
        </p:grpSp>
        <p:sp>
          <p:nvSpPr>
            <p:cNvPr id="128" name="TextBox 127"/>
            <p:cNvSpPr txBox="1"/>
            <p:nvPr/>
          </p:nvSpPr>
          <p:spPr>
            <a:xfrm>
              <a:off x="-3163718" y="5171744"/>
              <a:ext cx="3734525" cy="429895"/>
            </a:xfrm>
            <a:prstGeom prst="rect">
              <a:avLst/>
            </a:prstGeom>
            <a:noFill/>
          </p:spPr>
          <p:txBody>
            <a:bodyPr wrap="square" rtlCol="0">
              <a:spAutoFit/>
            </a:bodyPr>
            <a:lstStyle/>
            <a:p>
              <a:pPr marL="285750" lvl="0" indent="-285750" defTabSz="457200">
                <a:buFont typeface="Arial" panose="020B0604020202020204" pitchFamily="34" charset="0"/>
                <a:buChar char="•"/>
                <a:defRPr/>
              </a:pPr>
              <a:r>
                <a:rPr lang="en-US" sz="1100" dirty="0">
                  <a:solidFill>
                    <a:srgbClr val="002060"/>
                  </a:solidFill>
                  <a:latin typeface="Calibri" panose="020F0502020204030204"/>
                </a:rPr>
                <a:t>Ам </a:t>
              </a:r>
              <a:r>
                <a:rPr lang="en-US" sz="1100" dirty="0" err="1">
                  <a:solidFill>
                    <a:srgbClr val="002060"/>
                  </a:solidFill>
                  <a:latin typeface="Calibri" panose="020F0502020204030204"/>
                </a:rPr>
                <a:t>бүл</a:t>
              </a:r>
              <a:r>
                <a:rPr lang="en-US" sz="1100" dirty="0">
                  <a:solidFill>
                    <a:srgbClr val="002060"/>
                  </a:solidFill>
                  <a:latin typeface="Calibri" panose="020F0502020204030204"/>
                </a:rPr>
                <a:t> </a:t>
              </a:r>
              <a:r>
                <a:rPr lang="mn-MN" sz="1100" dirty="0" smtClean="0">
                  <a:solidFill>
                    <a:srgbClr val="002060"/>
                  </a:solidFill>
                  <a:latin typeface="Calibri" panose="020F0502020204030204"/>
                </a:rPr>
                <a:t>7</a:t>
              </a:r>
              <a:r>
                <a:rPr lang="en-US" sz="1100" dirty="0" smtClean="0">
                  <a:solidFill>
                    <a:srgbClr val="002060"/>
                  </a:solidFill>
                  <a:latin typeface="Calibri" panose="020F0502020204030204"/>
                </a:rPr>
                <a:t> : </a:t>
              </a:r>
              <a:r>
                <a:rPr lang="mn-MN" sz="1100" dirty="0" smtClean="0">
                  <a:solidFill>
                    <a:srgbClr val="002060"/>
                  </a:solidFill>
                  <a:latin typeface="Calibri" panose="020F0502020204030204"/>
                </a:rPr>
                <a:t>5 хүүтэй айл 3 ах 1 дүү</a:t>
              </a:r>
              <a:endParaRPr kumimoji="0" lang="en-US" sz="1100" b="0" i="0" u="none" strike="noStrike" kern="0" cap="none" spc="0" normalizeH="0" baseline="0" noProof="0" dirty="0">
                <a:ln>
                  <a:noFill/>
                </a:ln>
                <a:solidFill>
                  <a:srgbClr val="002060"/>
                </a:solidFill>
                <a:effectLst/>
                <a:uLnTx/>
                <a:uFillTx/>
                <a:latin typeface="Calibri" panose="020F0502020204030204"/>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1100" b="0" i="0" u="none" strike="noStrike" kern="0" cap="none" spc="0" normalizeH="0" baseline="0" noProof="0" dirty="0">
                <a:ln>
                  <a:noFill/>
                </a:ln>
                <a:solidFill>
                  <a:srgbClr val="002060"/>
                </a:solidFill>
                <a:effectLst/>
                <a:uLnTx/>
                <a:uFillTx/>
                <a:latin typeface="Calibri" panose="020F0502020204030204"/>
              </a:endParaRPr>
            </a:p>
          </p:txBody>
        </p:sp>
      </p:grpSp>
      <p:pic>
        <p:nvPicPr>
          <p:cNvPr id="51" name="Picture 50"/>
          <p:cNvPicPr>
            <a:picLocks noChangeAspect="1"/>
          </p:cNvPicPr>
          <p:nvPr/>
        </p:nvPicPr>
        <p:blipFill>
          <a:blip r:embed="rId5"/>
          <a:stretch>
            <a:fillRect/>
          </a:stretch>
        </p:blipFill>
        <p:spPr>
          <a:xfrm>
            <a:off x="7870879" y="1321307"/>
            <a:ext cx="925259" cy="92525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0" name="Text Placeholder 1"/>
          <p:cNvSpPr txBox="1"/>
          <p:nvPr/>
        </p:nvSpPr>
        <p:spPr>
          <a:xfrm>
            <a:off x="4874210" y="0"/>
            <a:ext cx="2961951" cy="54516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800" dirty="0">
                <a:solidFill>
                  <a:schemeClr val="tx1"/>
                </a:solidFill>
                <a:latin typeface="Arial" panose="020B0604020202020204" pitchFamily="34" charset="0"/>
                <a:cs typeface="Arial" panose="020B0604020202020204" pitchFamily="34" charset="0"/>
              </a:rPr>
              <a:t>    </a:t>
            </a:r>
            <a:endParaRPr lang="ko-KR" altLang="en-US" sz="1400" dirty="0">
              <a:solidFill>
                <a:schemeClr val="tx1"/>
              </a:solidFill>
              <a:latin typeface="Arial" panose="020B0604020202020204" pitchFamily="34" charset="0"/>
              <a:cs typeface="Arial" panose="020B0604020202020204" pitchFamily="34" charset="0"/>
            </a:endParaRPr>
          </a:p>
        </p:txBody>
      </p:sp>
      <p:sp>
        <p:nvSpPr>
          <p:cNvPr id="212" name="Oval 21"/>
          <p:cNvSpPr>
            <a:spLocks noChangeAspect="1"/>
          </p:cNvSpPr>
          <p:nvPr/>
        </p:nvSpPr>
        <p:spPr>
          <a:xfrm>
            <a:off x="4564879" y="1305648"/>
            <a:ext cx="561712" cy="53408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10" name="Rectangle 16"/>
          <p:cNvSpPr/>
          <p:nvPr/>
        </p:nvSpPr>
        <p:spPr>
          <a:xfrm rot="18900000" flipH="1">
            <a:off x="8841958" y="1283457"/>
            <a:ext cx="370031" cy="60733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1"/>
          <p:cNvSpPr/>
          <p:nvPr/>
        </p:nvSpPr>
        <p:spPr>
          <a:xfrm>
            <a:off x="3181772" y="83816"/>
            <a:ext cx="5962015" cy="460375"/>
          </a:xfrm>
          <a:prstGeom prst="rect">
            <a:avLst/>
          </a:prstGeom>
        </p:spPr>
        <p:txBody>
          <a:bodyPr wrap="none">
            <a:spAutoFit/>
          </a:bodyPr>
          <a:lstStyle/>
          <a:p>
            <a:pPr algn="ctr"/>
            <a:r>
              <a:rPr lang="en-US" altLang="ko-KR" sz="2400" b="1" dirty="0">
                <a:latin typeface="Times New Roman" panose="02020603050405020304" pitchFamily="18" charset="0"/>
                <a:cs typeface="Times New Roman" panose="02020603050405020304" pitchFamily="18" charset="0"/>
              </a:rPr>
              <a:t>Ажлын байрны зорилго, үндсэн чиг үүрэг</a:t>
            </a:r>
            <a:endParaRPr lang="ko-KR" altLang="en-US" sz="2400" b="1" dirty="0">
              <a:latin typeface="Times New Roman" panose="02020603050405020304" pitchFamily="18" charset="0"/>
              <a:cs typeface="Times New Roman" panose="02020603050405020304" pitchFamily="18" charset="0"/>
            </a:endParaRPr>
          </a:p>
        </p:txBody>
      </p:sp>
      <p:sp>
        <p:nvSpPr>
          <p:cNvPr id="3" name="Rectangle 2"/>
          <p:cNvSpPr/>
          <p:nvPr/>
        </p:nvSpPr>
        <p:spPr>
          <a:xfrm>
            <a:off x="427116" y="953628"/>
            <a:ext cx="11091553" cy="2677656"/>
          </a:xfrm>
          <a:prstGeom prst="rect">
            <a:avLst/>
          </a:prstGeom>
        </p:spPr>
        <p:txBody>
          <a:bodyPr wrap="square">
            <a:spAutoFit/>
          </a:bodyPr>
          <a:lstStyle/>
          <a:p>
            <a:pPr algn="just"/>
            <a:r>
              <a:rPr lang="en-US" altLang="ko-KR" sz="2400" dirty="0" smtClean="0">
                <a:latin typeface="Arial" panose="020B0604020202020204" pitchFamily="34" charset="0"/>
                <a:cs typeface="Arial" panose="020B0604020202020204" pitchFamily="34" charset="0"/>
              </a:rPr>
              <a:t>	</a:t>
            </a:r>
            <a:r>
              <a:rPr lang="mn-MN" altLang="ko-KR" sz="2400" dirty="0">
                <a:solidFill>
                  <a:schemeClr val="tx1">
                    <a:lumMod val="95000"/>
                    <a:lumOff val="5000"/>
                  </a:schemeClr>
                </a:solidFill>
                <a:latin typeface="Times New Roman" pitchFamily="18" charset="0"/>
                <a:cs typeface="Times New Roman" pitchFamily="18" charset="0"/>
              </a:rPr>
              <a:t> </a:t>
            </a:r>
            <a:r>
              <a:rPr lang="mn-MN" altLang="ko-KR" sz="2400" dirty="0">
                <a:solidFill>
                  <a:schemeClr val="tx1">
                    <a:lumMod val="95000"/>
                    <a:lumOff val="5000"/>
                  </a:schemeClr>
                </a:solidFill>
                <a:latin typeface="Arial" panose="020B0604020202020204" pitchFamily="34" charset="0"/>
                <a:cs typeface="Arial" panose="020B0604020202020204" pitchFamily="34" charset="0"/>
              </a:rPr>
              <a:t>Мобикомын системийн ажиллагаа, техникийн хэвийн найдвартай ажиллагаанд 24 цагийн турш тасралтгүй хяналт тавьж, гэмтэлээс урьдчилан сэргийлж, гэмтэл саатал гарсан тохиолдолд үнэлгээ өгч, түүн дээр түргэн шуурхай ажиллаж засварлаж дахин гаргахгүй байх арга хэмжээ авч,</a:t>
            </a:r>
            <a:r>
              <a:rPr lang="mn-MN" altLang="ko-KR" sz="2400" dirty="0" smtClean="0">
                <a:latin typeface="Arial" panose="020B0604020202020204" pitchFamily="34" charset="0"/>
                <a:cs typeface="Arial" panose="020B0604020202020204" pitchFamily="34" charset="0"/>
              </a:rPr>
              <a:t> холбогдох</a:t>
            </a:r>
            <a:r>
              <a:rPr lang="en-US" altLang="ko-KR" sz="2400" dirty="0" smtClean="0">
                <a:latin typeface="Arial" panose="020B0604020202020204" pitchFamily="34" charset="0"/>
                <a:cs typeface="Arial" panose="020B0604020202020204" pitchFamily="34" charset="0"/>
              </a:rPr>
              <a:t> </a:t>
            </a:r>
            <a:r>
              <a:rPr lang="mn-MN" altLang="ko-KR" sz="2400" dirty="0" smtClean="0">
                <a:latin typeface="Arial" panose="020B0604020202020204" pitchFamily="34" charset="0"/>
                <a:cs typeface="Arial" panose="020B0604020202020204" pitchFamily="34" charset="0"/>
              </a:rPr>
              <a:t>мэдээллийг дараагийн шатны инженер, техникийн ажилчдад хүргэх, хамтран ажиллах</a:t>
            </a:r>
            <a:r>
              <a:rPr lang="en-US" altLang="ko-KR" sz="2400" dirty="0" smtClean="0">
                <a:latin typeface="Arial" panose="020B0604020202020204" pitchFamily="34" charset="0"/>
                <a:cs typeface="Arial" panose="020B0604020202020204" pitchFamily="34" charset="0"/>
              </a:rPr>
              <a:t>,</a:t>
            </a:r>
            <a:r>
              <a:rPr lang="mn-MN" altLang="ko-KR" sz="2400" dirty="0" smtClean="0">
                <a:solidFill>
                  <a:schemeClr val="tx1">
                    <a:lumMod val="95000"/>
                    <a:lumOff val="5000"/>
                  </a:schemeClr>
                </a:solidFill>
                <a:latin typeface="Arial" panose="020B0604020202020204" pitchFamily="34" charset="0"/>
                <a:cs typeface="Arial" panose="020B0604020202020204" pitchFamily="34" charset="0"/>
              </a:rPr>
              <a:t> </a:t>
            </a:r>
            <a:r>
              <a:rPr lang="mn-MN" altLang="ko-KR" sz="2400" dirty="0">
                <a:solidFill>
                  <a:schemeClr val="tx1">
                    <a:lumMod val="95000"/>
                    <a:lumOff val="5000"/>
                  </a:schemeClr>
                </a:solidFill>
                <a:latin typeface="Arial" panose="020B0604020202020204" pitchFamily="34" charset="0"/>
                <a:cs typeface="Arial" panose="020B0604020202020204" pitchFamily="34" charset="0"/>
              </a:rPr>
              <a:t>гэмтэл саатлын</a:t>
            </a:r>
            <a:r>
              <a:rPr lang="en-US" altLang="ko-KR" sz="2400" dirty="0">
                <a:solidFill>
                  <a:schemeClr val="tx1">
                    <a:lumMod val="95000"/>
                    <a:lumOff val="5000"/>
                  </a:schemeClr>
                </a:solidFill>
                <a:latin typeface="Arial" panose="020B0604020202020204" pitchFamily="34" charset="0"/>
                <a:cs typeface="Arial" panose="020B0604020202020204" pitchFamily="34" charset="0"/>
              </a:rPr>
              <a:t> </a:t>
            </a:r>
            <a:r>
              <a:rPr lang="mn-MN" altLang="ko-KR" sz="2400" dirty="0">
                <a:solidFill>
                  <a:schemeClr val="tx1">
                    <a:lumMod val="95000"/>
                    <a:lumOff val="5000"/>
                  </a:schemeClr>
                </a:solidFill>
                <a:latin typeface="Arial" panose="020B0604020202020204" pitchFamily="34" charset="0"/>
                <a:cs typeface="Arial" panose="020B0604020202020204" pitchFamily="34" charset="0"/>
              </a:rPr>
              <a:t>бүртгэл хөтлөх зэрэг үндсэн ажил үүргүүдийг хийж гүйцэтгэж байна</a:t>
            </a:r>
            <a:r>
              <a:rPr lang="en-US" altLang="ko-KR" sz="2400" dirty="0" smtClean="0">
                <a:latin typeface="Arial" panose="020B0604020202020204" pitchFamily="34" charset="0"/>
                <a:cs typeface="Arial" panose="020B0604020202020204" pitchFamily="34" charset="0"/>
              </a:rPr>
              <a:t>.</a:t>
            </a:r>
            <a:endParaRPr lang="en-US" altLang="ko-KR"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2572691" y="-5462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dirty="0">
                <a:solidFill>
                  <a:schemeClr val="tx1"/>
                </a:solidFill>
                <a:latin typeface="Times New Roman" panose="02020603050405020304" pitchFamily="18" charset="0"/>
                <a:cs typeface="Times New Roman" panose="02020603050405020304" pitchFamily="18" charset="0"/>
              </a:rPr>
              <a:t>   																				</a:t>
            </a:r>
            <a:r>
              <a:rPr lang="en-US" altLang="en-US" sz="9600" b="1" dirty="0">
                <a:solidFill>
                  <a:schemeClr val="tx1"/>
                </a:solidFill>
                <a:latin typeface="Times New Roman" panose="02020603050405020304" pitchFamily="18" charset="0"/>
                <a:cs typeface="Times New Roman" panose="02020603050405020304" pitchFamily="18" charset="0"/>
              </a:rPr>
              <a:t>Technology sector</a:t>
            </a:r>
            <a:r>
              <a:rPr lang="en-US" altLang="ko-KR" sz="9600" dirty="0">
                <a:solidFill>
                  <a:schemeClr val="tx1"/>
                </a:solidFill>
                <a:latin typeface="Times New Roman" panose="02020603050405020304" pitchFamily="18" charset="0"/>
                <a:cs typeface="Times New Roman" panose="02020603050405020304" pitchFamily="18" charset="0"/>
              </a:rPr>
              <a:t>																		</a:t>
            </a:r>
            <a:endParaRPr lang="ko-KR" altLang="en-US" sz="9600" dirty="0">
              <a:solidFill>
                <a:schemeClr val="tx1"/>
              </a:solidFill>
              <a:latin typeface="Times New Roman" panose="02020603050405020304" pitchFamily="18" charset="0"/>
              <a:cs typeface="Times New Roman" panose="02020603050405020304" pitchFamily="18" charset="0"/>
            </a:endParaRPr>
          </a:p>
        </p:txBody>
      </p:sp>
      <p:sp>
        <p:nvSpPr>
          <p:cNvPr id="69" name="Rounded Rectangle 68"/>
          <p:cNvSpPr/>
          <p:nvPr/>
        </p:nvSpPr>
        <p:spPr>
          <a:xfrm>
            <a:off x="5300601" y="615113"/>
            <a:ext cx="1422399" cy="52447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a:solidFill>
                  <a:srgbClr val="FFFFFF"/>
                </a:solidFill>
                <a:latin typeface="Arial" panose="020B0604020202020204"/>
                <a:sym typeface="Arial" panose="020B0604020202020204"/>
              </a:rPr>
              <a:t>Технологийн нэгж(TS)</a:t>
            </a:r>
          </a:p>
        </p:txBody>
      </p:sp>
      <p:sp>
        <p:nvSpPr>
          <p:cNvPr id="70" name="Rounded Rectangle 69"/>
          <p:cNvSpPr/>
          <p:nvPr/>
        </p:nvSpPr>
        <p:spPr>
          <a:xfrm>
            <a:off x="5206646" y="1625667"/>
            <a:ext cx="1707471" cy="61866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335" kern="0" dirty="0" smtClean="0">
                <a:solidFill>
                  <a:srgbClr val="FFFFFF"/>
                </a:solidFill>
                <a:latin typeface="Arial" panose="020B0604020202020204"/>
                <a:sym typeface="Arial" panose="020B0604020202020204"/>
              </a:rPr>
              <a:t>Техникийн</a:t>
            </a:r>
            <a:r>
              <a:rPr lang="en-US" sz="1335" kern="0" dirty="0" smtClean="0">
                <a:solidFill>
                  <a:srgbClr val="FFFFFF"/>
                </a:solidFill>
                <a:latin typeface="Arial" panose="020B0604020202020204"/>
                <a:sym typeface="Arial" panose="020B0604020202020204"/>
              </a:rPr>
              <a:t> </a:t>
            </a:r>
            <a:r>
              <a:rPr lang="mn-MN" sz="1335" kern="0" dirty="0" smtClean="0">
                <a:solidFill>
                  <a:srgbClr val="FFFFFF"/>
                </a:solidFill>
                <a:latin typeface="Arial" panose="020B0604020202020204"/>
                <a:sym typeface="Arial" panose="020B0604020202020204"/>
              </a:rPr>
              <a:t>газар</a:t>
            </a:r>
            <a:endParaRPr lang="mn-MN" sz="1335" kern="0" dirty="0">
              <a:solidFill>
                <a:srgbClr val="FFFFFF"/>
              </a:solidFill>
              <a:latin typeface="Arial" panose="020B0604020202020204"/>
              <a:sym typeface="Arial" panose="020B0604020202020204"/>
            </a:endParaRPr>
          </a:p>
        </p:txBody>
      </p:sp>
      <p:sp>
        <p:nvSpPr>
          <p:cNvPr id="78" name="Rounded Rectangle 77"/>
          <p:cNvSpPr/>
          <p:nvPr/>
        </p:nvSpPr>
        <p:spPr>
          <a:xfrm>
            <a:off x="6816252" y="4252043"/>
            <a:ext cx="1898794" cy="73268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335" kern="0" dirty="0" smtClean="0">
                <a:solidFill>
                  <a:srgbClr val="FFFFFF"/>
                </a:solidFill>
                <a:latin typeface="Arial" panose="020B0604020202020204"/>
                <a:sym typeface="Arial" panose="020B0604020202020204"/>
              </a:rPr>
              <a:t>Дамжуулах сүлжээний хэлтэс</a:t>
            </a:r>
            <a:endParaRPr lang="mn-MN" sz="1335" kern="0" dirty="0">
              <a:solidFill>
                <a:srgbClr val="FFFFFF"/>
              </a:solidFill>
              <a:latin typeface="Arial" panose="020B0604020202020204"/>
              <a:sym typeface="Arial" panose="020B0604020202020204"/>
            </a:endParaRPr>
          </a:p>
        </p:txBody>
      </p:sp>
      <p:sp>
        <p:nvSpPr>
          <p:cNvPr id="79" name="Rounded Rectangle 78"/>
          <p:cNvSpPr/>
          <p:nvPr/>
        </p:nvSpPr>
        <p:spPr>
          <a:xfrm>
            <a:off x="2929635" y="3060653"/>
            <a:ext cx="1582456" cy="68731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050" kern="0" dirty="0" smtClean="0">
                <a:solidFill>
                  <a:schemeClr val="bg1"/>
                </a:solidFill>
                <a:latin typeface="Arial" panose="020B0604020202020204"/>
                <a:sym typeface="Arial" panose="020B0604020202020204"/>
              </a:rPr>
              <a:t>Үндсэн сүлжээ бизнес дэмжлэгийн алба</a:t>
            </a:r>
            <a:endParaRPr lang="en-US" sz="1050" kern="0" dirty="0">
              <a:solidFill>
                <a:schemeClr val="bg1"/>
              </a:solidFill>
              <a:latin typeface="Arial" panose="020B0604020202020204"/>
              <a:sym typeface="Arial" panose="020B0604020202020204"/>
            </a:endParaRPr>
          </a:p>
        </p:txBody>
      </p:sp>
      <p:cxnSp>
        <p:nvCxnSpPr>
          <p:cNvPr id="80" name="Straight Arrow Connector 79"/>
          <p:cNvCxnSpPr>
            <a:endCxn id="79" idx="0"/>
          </p:cNvCxnSpPr>
          <p:nvPr/>
        </p:nvCxnSpPr>
        <p:spPr>
          <a:xfrm flipH="1">
            <a:off x="3720863" y="2255046"/>
            <a:ext cx="1720656" cy="805607"/>
          </a:xfrm>
          <a:prstGeom prst="straightConnector1">
            <a:avLst/>
          </a:prstGeom>
          <a:solidFill>
            <a:schemeClr val="accent2"/>
          </a:solidFill>
          <a:ln w="9525">
            <a:solidFill>
              <a:schemeClr val="tx1"/>
            </a:solidFill>
            <a:tailEnd type="triangle"/>
          </a:ln>
        </p:spPr>
        <p:style>
          <a:lnRef idx="3">
            <a:schemeClr val="accent5"/>
          </a:lnRef>
          <a:fillRef idx="0">
            <a:schemeClr val="accent5"/>
          </a:fillRef>
          <a:effectRef idx="2">
            <a:schemeClr val="accent5"/>
          </a:effectRef>
          <a:fontRef idx="minor">
            <a:schemeClr val="tx1"/>
          </a:fontRef>
        </p:style>
      </p:cxnSp>
      <p:sp>
        <p:nvSpPr>
          <p:cNvPr id="94" name="Rounded Rectangle 93"/>
          <p:cNvSpPr/>
          <p:nvPr/>
        </p:nvSpPr>
        <p:spPr>
          <a:xfrm>
            <a:off x="4719886" y="5800613"/>
            <a:ext cx="1874878" cy="80428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335" kern="0" dirty="0" smtClean="0">
                <a:solidFill>
                  <a:srgbClr val="FFFFFF"/>
                </a:solidFill>
                <a:latin typeface="Arial" panose="020B0604020202020204"/>
                <a:sym typeface="Arial" panose="020B0604020202020204"/>
              </a:rPr>
              <a:t>Инженерчлэл, ашиглалтын</a:t>
            </a:r>
            <a:r>
              <a:rPr lang="en-US" sz="1335" kern="0" dirty="0" smtClean="0">
                <a:solidFill>
                  <a:srgbClr val="FFFFFF"/>
                </a:solidFill>
                <a:latin typeface="Arial" panose="020B0604020202020204"/>
                <a:sym typeface="Arial" panose="020B0604020202020204"/>
              </a:rPr>
              <a:t> </a:t>
            </a:r>
            <a:r>
              <a:rPr lang="en-US" sz="1335" kern="0" dirty="0">
                <a:solidFill>
                  <a:srgbClr val="FFFFFF"/>
                </a:solidFill>
                <a:latin typeface="Arial" panose="020B0604020202020204"/>
                <a:sym typeface="Arial" panose="020B0604020202020204"/>
              </a:rPr>
              <a:t>хэсэг</a:t>
            </a:r>
          </a:p>
        </p:txBody>
      </p:sp>
      <p:sp>
        <p:nvSpPr>
          <p:cNvPr id="241" name="Rounded Rectangle 240"/>
          <p:cNvSpPr/>
          <p:nvPr/>
        </p:nvSpPr>
        <p:spPr>
          <a:xfrm>
            <a:off x="4601116" y="3057853"/>
            <a:ext cx="1540888" cy="69011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050" kern="0" dirty="0">
                <a:solidFill>
                  <a:srgbClr val="FFFFFF"/>
                </a:solidFill>
                <a:latin typeface="Arial" panose="020B0604020202020204"/>
                <a:sym typeface="Arial" panose="020B0604020202020204"/>
              </a:rPr>
              <a:t>Радио сүлжээний алба</a:t>
            </a:r>
            <a:endParaRPr lang="en-US" sz="1050" kern="0" dirty="0">
              <a:solidFill>
                <a:srgbClr val="FFFFFF"/>
              </a:solidFill>
              <a:latin typeface="Arial" panose="020B0604020202020204"/>
              <a:sym typeface="Arial" panose="020B0604020202020204"/>
            </a:endParaRPr>
          </a:p>
        </p:txBody>
      </p:sp>
      <p:cxnSp>
        <p:nvCxnSpPr>
          <p:cNvPr id="242" name="Straight Arrow Connector 241"/>
          <p:cNvCxnSpPr/>
          <p:nvPr/>
        </p:nvCxnSpPr>
        <p:spPr>
          <a:xfrm flipH="1">
            <a:off x="5309412" y="2255046"/>
            <a:ext cx="431577" cy="814401"/>
          </a:xfrm>
          <a:prstGeom prst="straightConnector1">
            <a:avLst/>
          </a:prstGeom>
          <a:solidFill>
            <a:schemeClr val="accent2"/>
          </a:solidFill>
          <a:ln w="9525">
            <a:solidFill>
              <a:schemeClr val="tx1"/>
            </a:solidFill>
            <a:tailEnd type="triangle"/>
          </a:ln>
        </p:spPr>
        <p:style>
          <a:lnRef idx="3">
            <a:schemeClr val="accent5"/>
          </a:lnRef>
          <a:fillRef idx="0">
            <a:schemeClr val="accent5"/>
          </a:fillRef>
          <a:effectRef idx="2">
            <a:schemeClr val="accent5"/>
          </a:effectRef>
          <a:fontRef idx="minor">
            <a:schemeClr val="tx1"/>
          </a:fontRef>
        </p:style>
      </p:cxnSp>
      <p:sp>
        <p:nvSpPr>
          <p:cNvPr id="254" name="Rounded Rectangle 253"/>
          <p:cNvSpPr/>
          <p:nvPr/>
        </p:nvSpPr>
        <p:spPr>
          <a:xfrm>
            <a:off x="4719886" y="4252043"/>
            <a:ext cx="1874878" cy="748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335" kern="0" dirty="0" smtClean="0">
                <a:solidFill>
                  <a:srgbClr val="FFFFFF"/>
                </a:solidFill>
                <a:latin typeface="Arial" panose="020B0604020202020204"/>
                <a:sym typeface="Arial" panose="020B0604020202020204"/>
              </a:rPr>
              <a:t>АйПи сүлжээний хэлтэс</a:t>
            </a:r>
            <a:endParaRPr lang="mn-MN" sz="1335" kern="0" dirty="0">
              <a:solidFill>
                <a:srgbClr val="FFFFFF"/>
              </a:solidFill>
              <a:latin typeface="Arial" panose="020B0604020202020204"/>
              <a:sym typeface="Arial" panose="020B0604020202020204"/>
            </a:endParaRPr>
          </a:p>
        </p:txBody>
      </p:sp>
      <p:cxnSp>
        <p:nvCxnSpPr>
          <p:cNvPr id="5" name="Straight Arrow Connector 4"/>
          <p:cNvCxnSpPr>
            <a:endCxn id="70" idx="0"/>
          </p:cNvCxnSpPr>
          <p:nvPr/>
        </p:nvCxnSpPr>
        <p:spPr>
          <a:xfrm>
            <a:off x="6060381" y="1160342"/>
            <a:ext cx="1" cy="465325"/>
          </a:xfrm>
          <a:prstGeom prst="straightConnector1">
            <a:avLst/>
          </a:prstGeom>
          <a:solidFill>
            <a:schemeClr val="accent2"/>
          </a:solidFill>
          <a:ln w="9525">
            <a:solidFill>
              <a:schemeClr val="tx1"/>
            </a:solidFill>
            <a:tailEnd type="triangle"/>
          </a:ln>
        </p:spPr>
        <p:style>
          <a:lnRef idx="3">
            <a:schemeClr val="accent5"/>
          </a:lnRef>
          <a:fillRef idx="0">
            <a:schemeClr val="accent5"/>
          </a:fillRef>
          <a:effectRef idx="2">
            <a:schemeClr val="accent5"/>
          </a:effectRef>
          <a:fontRef idx="minor">
            <a:schemeClr val="tx1"/>
          </a:fontRef>
        </p:style>
      </p:cxnSp>
      <p:sp>
        <p:nvSpPr>
          <p:cNvPr id="50" name="Rounded Rectangle 49"/>
          <p:cNvSpPr/>
          <p:nvPr/>
        </p:nvSpPr>
        <p:spPr>
          <a:xfrm>
            <a:off x="6233727" y="3069447"/>
            <a:ext cx="1531922" cy="69011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050" kern="0" dirty="0">
                <a:solidFill>
                  <a:srgbClr val="FFFFFF"/>
                </a:solidFill>
                <a:latin typeface="Arial" panose="020B0604020202020204"/>
                <a:sym typeface="Arial" panose="020B0604020202020204"/>
              </a:rPr>
              <a:t>Айпи </a:t>
            </a:r>
            <a:r>
              <a:rPr lang="en-US" sz="1050" kern="0" dirty="0">
                <a:solidFill>
                  <a:srgbClr val="FFFFFF"/>
                </a:solidFill>
                <a:latin typeface="Arial" panose="020B0604020202020204"/>
                <a:sym typeface="Arial" panose="020B0604020202020204"/>
              </a:rPr>
              <a:t>&amp; </a:t>
            </a:r>
            <a:r>
              <a:rPr lang="mn-MN" sz="1050" kern="0" dirty="0">
                <a:solidFill>
                  <a:srgbClr val="FFFFFF"/>
                </a:solidFill>
                <a:latin typeface="Arial" panose="020B0604020202020204"/>
                <a:sym typeface="Arial" panose="020B0604020202020204"/>
              </a:rPr>
              <a:t>Дамжуулах сүлжээний алба</a:t>
            </a:r>
            <a:endParaRPr lang="en-US" sz="1050" kern="0" dirty="0">
              <a:solidFill>
                <a:srgbClr val="FFFFFF"/>
              </a:solidFill>
              <a:latin typeface="Arial" panose="020B0604020202020204"/>
              <a:sym typeface="Arial" panose="020B0604020202020204"/>
            </a:endParaRPr>
          </a:p>
        </p:txBody>
      </p:sp>
      <p:sp>
        <p:nvSpPr>
          <p:cNvPr id="51" name="Rounded Rectangle 50"/>
          <p:cNvSpPr/>
          <p:nvPr/>
        </p:nvSpPr>
        <p:spPr>
          <a:xfrm>
            <a:off x="7857372" y="3057853"/>
            <a:ext cx="1477841" cy="68641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050" kern="0" dirty="0" smtClean="0">
                <a:solidFill>
                  <a:srgbClr val="FFFFFF"/>
                </a:solidFill>
                <a:latin typeface="Arial" panose="020B0604020202020204"/>
                <a:sym typeface="Arial" panose="020B0604020202020204"/>
              </a:rPr>
              <a:t>Техникийн дэд бүтцийн алба</a:t>
            </a:r>
            <a:endParaRPr lang="en-US" sz="1050" kern="0" dirty="0">
              <a:solidFill>
                <a:srgbClr val="FFFFFF"/>
              </a:solidFill>
              <a:latin typeface="Arial" panose="020B0604020202020204"/>
              <a:sym typeface="Arial" panose="020B0604020202020204"/>
            </a:endParaRPr>
          </a:p>
        </p:txBody>
      </p:sp>
      <p:cxnSp>
        <p:nvCxnSpPr>
          <p:cNvPr id="158" name="Straight Arrow Connector 157"/>
          <p:cNvCxnSpPr>
            <a:stCxn id="70" idx="2"/>
            <a:endCxn id="50" idx="0"/>
          </p:cNvCxnSpPr>
          <p:nvPr/>
        </p:nvCxnSpPr>
        <p:spPr>
          <a:xfrm>
            <a:off x="6060382" y="2244334"/>
            <a:ext cx="939306" cy="825113"/>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flipH="1">
            <a:off x="5671528" y="5000193"/>
            <a:ext cx="1" cy="827952"/>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endCxn id="51" idx="0"/>
          </p:cNvCxnSpPr>
          <p:nvPr/>
        </p:nvCxnSpPr>
        <p:spPr>
          <a:xfrm>
            <a:off x="6594764" y="2255046"/>
            <a:ext cx="2001529" cy="802807"/>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endCxn id="78" idx="0"/>
          </p:cNvCxnSpPr>
          <p:nvPr/>
        </p:nvCxnSpPr>
        <p:spPr>
          <a:xfrm>
            <a:off x="6874068" y="3766174"/>
            <a:ext cx="891581" cy="485869"/>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endCxn id="254" idx="0"/>
          </p:cNvCxnSpPr>
          <p:nvPr/>
        </p:nvCxnSpPr>
        <p:spPr>
          <a:xfrm flipH="1">
            <a:off x="5657325" y="3759670"/>
            <a:ext cx="910186" cy="492373"/>
          </a:xfrm>
          <a:prstGeom prst="straightConnector1">
            <a:avLst/>
          </a:prstGeom>
          <a:solidFill>
            <a:schemeClr val="accent2"/>
          </a:solidFill>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2359153" y="-29845"/>
            <a:ext cx="6920738"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9600" dirty="0">
                <a:solidFill>
                  <a:schemeClr val="tx1"/>
                </a:solidFill>
                <a:latin typeface="Times New Roman" panose="02020603050405020304" pitchFamily="18" charset="0"/>
                <a:cs typeface="Times New Roman" panose="02020603050405020304" pitchFamily="18" charset="0"/>
              </a:rPr>
              <a:t>   																				</a:t>
            </a:r>
            <a:r>
              <a:rPr lang="mn-MN" altLang="ko-KR" sz="9600" b="1" dirty="0" smtClean="0">
                <a:solidFill>
                  <a:schemeClr val="tx1"/>
                </a:solidFill>
                <a:latin typeface="Times New Roman" panose="02020603050405020304" pitchFamily="18" charset="0"/>
                <a:cs typeface="Times New Roman" panose="02020603050405020304" pitchFamily="18" charset="0"/>
              </a:rPr>
              <a:t>Сүлжээний хяналт ашиглалтын төв</a:t>
            </a:r>
            <a:r>
              <a:rPr lang="en-US" altLang="ko-KR" sz="9600" dirty="0">
                <a:solidFill>
                  <a:schemeClr val="tx1"/>
                </a:solidFill>
                <a:latin typeface="Times New Roman" panose="02020603050405020304" pitchFamily="18" charset="0"/>
                <a:cs typeface="Times New Roman" panose="02020603050405020304" pitchFamily="18" charset="0"/>
              </a:rPr>
              <a:t>																		</a:t>
            </a:r>
            <a:endParaRPr lang="ko-KR" altLang="en-US" sz="9600" dirty="0">
              <a:solidFill>
                <a:schemeClr val="tx1"/>
              </a:solidFill>
              <a:latin typeface="Times New Roman" panose="02020603050405020304" pitchFamily="18" charset="0"/>
              <a:cs typeface="Times New Roman" panose="02020603050405020304" pitchFamily="18" charset="0"/>
            </a:endParaRPr>
          </a:p>
        </p:txBody>
      </p:sp>
      <p:graphicFrame>
        <p:nvGraphicFramePr>
          <p:cNvPr id="20" name="Diagram 19"/>
          <p:cNvGraphicFramePr/>
          <p:nvPr>
            <p:extLst>
              <p:ext uri="{D42A27DB-BD31-4B8C-83A1-F6EECF244321}">
                <p14:modId xmlns:p14="http://schemas.microsoft.com/office/powerpoint/2010/main" val="1115092989"/>
              </p:ext>
            </p:extLst>
          </p:nvPr>
        </p:nvGraphicFramePr>
        <p:xfrm>
          <a:off x="1499616" y="1035558"/>
          <a:ext cx="9061704" cy="50452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80343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2259411" y="-26045"/>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r>
              <a:rPr lang="en-US" altLang="en-US" sz="9600" b="1" dirty="0">
                <a:solidFill>
                  <a:schemeClr val="tx1"/>
                </a:solidFill>
                <a:latin typeface="Times New Roman" panose="02020603050405020304" pitchFamily="18" charset="0"/>
                <a:cs typeface="Times New Roman" panose="02020603050405020304" pitchFamily="18" charset="0"/>
              </a:rPr>
              <a:t>Хамтран ажилладаг газрууд</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sp>
        <p:nvSpPr>
          <p:cNvPr id="5" name="Rounded Rectangle 4"/>
          <p:cNvSpPr/>
          <p:nvPr/>
        </p:nvSpPr>
        <p:spPr>
          <a:xfrm>
            <a:off x="5486400" y="2194765"/>
            <a:ext cx="2540000" cy="6096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465" kern="0" dirty="0" smtClean="0">
                <a:solidFill>
                  <a:srgbClr val="FFFFFF"/>
                </a:solidFill>
                <a:latin typeface="Arial" panose="020B0604020202020204"/>
                <a:sym typeface="Arial" panose="020B0604020202020204"/>
              </a:rPr>
              <a:t>Техникийн дэд бүтцийн алба</a:t>
            </a:r>
            <a:endParaRPr lang="en-US" sz="1465" kern="0" dirty="0">
              <a:solidFill>
                <a:srgbClr val="FFFFFF"/>
              </a:solidFill>
              <a:latin typeface="Arial" panose="020B0604020202020204"/>
              <a:sym typeface="Arial" panose="020B0604020202020204"/>
            </a:endParaRPr>
          </a:p>
        </p:txBody>
      </p:sp>
      <p:sp>
        <p:nvSpPr>
          <p:cNvPr id="9" name="Rounded Rectangle 8"/>
          <p:cNvSpPr/>
          <p:nvPr/>
        </p:nvSpPr>
        <p:spPr>
          <a:xfrm>
            <a:off x="1117600" y="3124200"/>
            <a:ext cx="2133600" cy="7112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335" kern="0" dirty="0" smtClean="0">
                <a:solidFill>
                  <a:srgbClr val="FFFFFF"/>
                </a:solidFill>
                <a:latin typeface="Arial" panose="020B0604020202020204"/>
                <a:sym typeface="Arial" panose="020B0604020202020204"/>
              </a:rPr>
              <a:t>IP</a:t>
            </a:r>
            <a:r>
              <a:rPr lang="mn-MN" sz="1335" kern="0" dirty="0">
                <a:solidFill>
                  <a:srgbClr val="FFFFFF"/>
                </a:solidFill>
                <a:latin typeface="Arial" panose="020B0604020202020204"/>
                <a:sym typeface="Arial" panose="020B0604020202020204"/>
              </a:rPr>
              <a:t>Т</a:t>
            </a:r>
            <a:r>
              <a:rPr lang="en-US" sz="1335" kern="0" dirty="0" smtClean="0">
                <a:solidFill>
                  <a:srgbClr val="FFFFFF"/>
                </a:solidFill>
                <a:latin typeface="Arial" panose="020B0604020202020204"/>
                <a:sym typeface="Arial" panose="020B0604020202020204"/>
              </a:rPr>
              <a:t>ND</a:t>
            </a:r>
            <a:endParaRPr lang="en-US" sz="1335" kern="0" dirty="0">
              <a:solidFill>
                <a:srgbClr val="FFFFFF"/>
              </a:solidFill>
              <a:latin typeface="Arial" panose="020B0604020202020204"/>
              <a:sym typeface="Arial" panose="020B0604020202020204"/>
            </a:endParaRPr>
          </a:p>
        </p:txBody>
      </p:sp>
      <p:sp>
        <p:nvSpPr>
          <p:cNvPr id="11" name="Rounded Rectangle 10"/>
          <p:cNvSpPr/>
          <p:nvPr/>
        </p:nvSpPr>
        <p:spPr>
          <a:xfrm>
            <a:off x="5460800" y="986875"/>
            <a:ext cx="2540000" cy="6096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465" kern="0" dirty="0" smtClean="0">
                <a:solidFill>
                  <a:srgbClr val="FFFFFF"/>
                </a:solidFill>
                <a:latin typeface="Arial" panose="020B0604020202020204"/>
                <a:sym typeface="Arial" panose="020B0604020202020204"/>
              </a:rPr>
              <a:t>Радио сүлжээний алба</a:t>
            </a:r>
            <a:endParaRPr lang="en-US" sz="1465" kern="0" dirty="0">
              <a:solidFill>
                <a:srgbClr val="FFFFFF"/>
              </a:solidFill>
              <a:latin typeface="Arial" panose="020B0604020202020204"/>
              <a:sym typeface="Arial" panose="020B0604020202020204"/>
            </a:endParaRPr>
          </a:p>
        </p:txBody>
      </p:sp>
      <p:sp>
        <p:nvSpPr>
          <p:cNvPr id="12" name="Rounded Rectangle 11"/>
          <p:cNvSpPr/>
          <p:nvPr/>
        </p:nvSpPr>
        <p:spPr>
          <a:xfrm>
            <a:off x="5486400" y="4648200"/>
            <a:ext cx="2540000" cy="6096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sz="1465" kern="0" dirty="0" smtClean="0">
                <a:solidFill>
                  <a:srgbClr val="FFFFFF"/>
                </a:solidFill>
                <a:latin typeface="Arial" panose="020B0604020202020204"/>
                <a:sym typeface="Arial" panose="020B0604020202020204"/>
              </a:rPr>
              <a:t>Vendor</a:t>
            </a:r>
            <a:endParaRPr lang="en-US" sz="1465" kern="0" dirty="0">
              <a:solidFill>
                <a:srgbClr val="FFFFFF"/>
              </a:solidFill>
              <a:latin typeface="Arial" panose="020B0604020202020204"/>
              <a:sym typeface="Arial" panose="020B0604020202020204"/>
            </a:endParaRPr>
          </a:p>
        </p:txBody>
      </p:sp>
      <p:cxnSp>
        <p:nvCxnSpPr>
          <p:cNvPr id="24" name="Straight Arrow Connector 23"/>
          <p:cNvCxnSpPr/>
          <p:nvPr/>
        </p:nvCxnSpPr>
        <p:spPr>
          <a:xfrm flipV="1">
            <a:off x="3251200" y="1115686"/>
            <a:ext cx="2209600" cy="2188125"/>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ounded Rectangle 79"/>
          <p:cNvSpPr/>
          <p:nvPr/>
        </p:nvSpPr>
        <p:spPr>
          <a:xfrm>
            <a:off x="5460800" y="3417639"/>
            <a:ext cx="2540000" cy="6096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mn-MN" sz="1465" kern="0" dirty="0" smtClean="0">
                <a:solidFill>
                  <a:srgbClr val="FFFFFF"/>
                </a:solidFill>
                <a:latin typeface="Arial" panose="020B0604020202020204"/>
                <a:sym typeface="Arial" panose="020B0604020202020204"/>
              </a:rPr>
              <a:t>Mobinet</a:t>
            </a:r>
            <a:endParaRPr lang="mn-MN" sz="1465" kern="0" dirty="0">
              <a:solidFill>
                <a:srgbClr val="FFFFFF"/>
              </a:solidFill>
              <a:latin typeface="Arial" panose="020B0604020202020204"/>
              <a:sym typeface="Arial" panose="020B0604020202020204"/>
            </a:endParaRPr>
          </a:p>
        </p:txBody>
      </p:sp>
      <p:sp>
        <p:nvSpPr>
          <p:cNvPr id="2" name="Text Box 1"/>
          <p:cNvSpPr txBox="1"/>
          <p:nvPr/>
        </p:nvSpPr>
        <p:spPr>
          <a:xfrm>
            <a:off x="9533890" y="3361690"/>
            <a:ext cx="309880" cy="368300"/>
          </a:xfrm>
          <a:prstGeom prst="rect">
            <a:avLst/>
          </a:prstGeom>
          <a:noFill/>
        </p:spPr>
        <p:txBody>
          <a:bodyPr wrap="none" rtlCol="0">
            <a:spAutoFit/>
          </a:bodyPr>
          <a:lstStyle/>
          <a:p>
            <a:endParaRPr lang="en-US"/>
          </a:p>
        </p:txBody>
      </p:sp>
      <p:cxnSp>
        <p:nvCxnSpPr>
          <p:cNvPr id="25" name="Straight Arrow Connector 24"/>
          <p:cNvCxnSpPr>
            <a:stCxn id="9" idx="3"/>
            <a:endCxn id="5" idx="1"/>
          </p:cNvCxnSpPr>
          <p:nvPr/>
        </p:nvCxnSpPr>
        <p:spPr>
          <a:xfrm flipV="1">
            <a:off x="3251200" y="2499565"/>
            <a:ext cx="2235200" cy="980235"/>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80" idx="1"/>
          </p:cNvCxnSpPr>
          <p:nvPr/>
        </p:nvCxnSpPr>
        <p:spPr>
          <a:xfrm>
            <a:off x="3264000" y="3611939"/>
            <a:ext cx="2196800" cy="110500"/>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2" idx="1"/>
          </p:cNvCxnSpPr>
          <p:nvPr/>
        </p:nvCxnSpPr>
        <p:spPr>
          <a:xfrm>
            <a:off x="3251200" y="3745012"/>
            <a:ext cx="2235200" cy="1207988"/>
          </a:xfrm>
          <a:prstGeom prst="straightConnector1">
            <a:avLst/>
          </a:prstGeom>
          <a:solidFill>
            <a:schemeClr val="accent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2251612" y="40758"/>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r>
              <a:rPr lang="en-US" altLang="en-US" sz="9600" b="1" dirty="0">
                <a:solidFill>
                  <a:schemeClr val="tx1"/>
                </a:solidFill>
                <a:latin typeface="Times New Roman" panose="02020603050405020304" pitchFamily="18" charset="0"/>
                <a:cs typeface="Times New Roman" panose="02020603050405020304" pitchFamily="18" charset="0"/>
              </a:rPr>
              <a:t>Миний хийдэг ажлууд</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984023" y="3485586"/>
            <a:ext cx="1524000" cy="1524000"/>
          </a:xfrm>
          <a:prstGeom prst="rect">
            <a:avLst/>
          </a:prstGeom>
        </p:spPr>
      </p:pic>
      <p:sp>
        <p:nvSpPr>
          <p:cNvPr id="8" name="Google Shape;824;p43"/>
          <p:cNvSpPr txBox="1"/>
          <p:nvPr/>
        </p:nvSpPr>
        <p:spPr>
          <a:xfrm>
            <a:off x="5989066" y="5206122"/>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Гомдолд хариулах</a:t>
            </a:r>
            <a:endParaRPr lang="en-US" sz="1465" kern="0" dirty="0">
              <a:solidFill>
                <a:srgbClr val="494949"/>
              </a:solidFill>
              <a:cs typeface="Segoe UI" panose="020B0502040204020203" pitchFamily="34" charset="0"/>
            </a:endParaRPr>
          </a:p>
        </p:txBody>
      </p:sp>
      <p:sp>
        <p:nvSpPr>
          <p:cNvPr id="10" name="Google Shape;824;p43"/>
          <p:cNvSpPr txBox="1"/>
          <p:nvPr/>
        </p:nvSpPr>
        <p:spPr>
          <a:xfrm>
            <a:off x="859302" y="2568761"/>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err="1" smtClean="0">
                <a:solidFill>
                  <a:srgbClr val="494949"/>
                </a:solidFill>
                <a:cs typeface="Segoe UI" panose="020B0502040204020203" pitchFamily="34" charset="0"/>
              </a:rPr>
              <a:t>Zabbix</a:t>
            </a:r>
            <a:r>
              <a:rPr lang="en-US" sz="1465" b="1" kern="0" dirty="0" smtClean="0">
                <a:solidFill>
                  <a:srgbClr val="494949"/>
                </a:solidFill>
                <a:cs typeface="Segoe UI" panose="020B0502040204020203" pitchFamily="34" charset="0"/>
              </a:rPr>
              <a:t>  </a:t>
            </a:r>
            <a:r>
              <a:rPr lang="en-US" sz="1465" b="1" kern="0" dirty="0">
                <a:solidFill>
                  <a:srgbClr val="494949"/>
                </a:solidFill>
                <a:cs typeface="Segoe UI" panose="020B0502040204020203" pitchFamily="34" charset="0"/>
              </a:rPr>
              <a:t>хяналт</a:t>
            </a:r>
            <a:endParaRPr lang="en-US" sz="1465" kern="0" dirty="0">
              <a:solidFill>
                <a:srgbClr val="494949"/>
              </a:solidFill>
              <a:cs typeface="Segoe UI" panose="020B0502040204020203" pitchFamily="34" charset="0"/>
            </a:endParaRPr>
          </a:p>
        </p:txBody>
      </p:sp>
      <p:sp>
        <p:nvSpPr>
          <p:cNvPr id="13" name="Google Shape;824;p43"/>
          <p:cNvSpPr txBox="1"/>
          <p:nvPr/>
        </p:nvSpPr>
        <p:spPr>
          <a:xfrm>
            <a:off x="3398755" y="2552100"/>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smtClean="0">
                <a:solidFill>
                  <a:srgbClr val="494949"/>
                </a:solidFill>
                <a:cs typeface="Segoe UI" panose="020B0502040204020203" pitchFamily="34" charset="0"/>
              </a:rPr>
              <a:t> Orion Full, Core </a:t>
            </a:r>
            <a:r>
              <a:rPr lang="en-US" sz="1465" b="1" kern="0" dirty="0">
                <a:solidFill>
                  <a:srgbClr val="494949"/>
                </a:solidFill>
                <a:cs typeface="Segoe UI" panose="020B0502040204020203" pitchFamily="34" charset="0"/>
              </a:rPr>
              <a:t>систем хяналт</a:t>
            </a:r>
            <a:endParaRPr lang="en-US" sz="1465" kern="0" dirty="0">
              <a:solidFill>
                <a:srgbClr val="494949"/>
              </a:solidFill>
              <a:cs typeface="Segoe UI" panose="020B0502040204020203" pitchFamily="34" charset="0"/>
            </a:endParaRPr>
          </a:p>
        </p:txBody>
      </p:sp>
      <p:pic>
        <p:nvPicPr>
          <p:cNvPr id="14" name="Picture 13"/>
          <p:cNvPicPr>
            <a:picLocks noChangeAspect="1"/>
          </p:cNvPicPr>
          <p:nvPr/>
        </p:nvPicPr>
        <p:blipFill>
          <a:blip r:embed="rId5"/>
          <a:stretch>
            <a:fillRect/>
          </a:stretch>
        </p:blipFill>
        <p:spPr>
          <a:xfrm>
            <a:off x="1519702" y="3449166"/>
            <a:ext cx="1727200" cy="1727200"/>
          </a:xfrm>
          <a:prstGeom prst="rect">
            <a:avLst/>
          </a:prstGeom>
        </p:spPr>
      </p:pic>
      <p:sp>
        <p:nvSpPr>
          <p:cNvPr id="15" name="Google Shape;824;p43"/>
          <p:cNvSpPr txBox="1"/>
          <p:nvPr/>
        </p:nvSpPr>
        <p:spPr>
          <a:xfrm>
            <a:off x="727612" y="5250530"/>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Гэмтэл саатлийг засах</a:t>
            </a:r>
            <a:endParaRPr lang="en-US" sz="1465" kern="0" dirty="0">
              <a:solidFill>
                <a:srgbClr val="494949"/>
              </a:solidFill>
              <a:cs typeface="Segoe UI" panose="020B0502040204020203" pitchFamily="34" charset="0"/>
            </a:endParaRPr>
          </a:p>
        </p:txBody>
      </p:sp>
      <p:pic>
        <p:nvPicPr>
          <p:cNvPr id="16" name="Picture 15"/>
          <p:cNvPicPr>
            <a:picLocks noChangeAspect="1"/>
          </p:cNvPicPr>
          <p:nvPr/>
        </p:nvPicPr>
        <p:blipFill>
          <a:blip r:embed="rId6"/>
          <a:stretch>
            <a:fillRect/>
          </a:stretch>
        </p:blipFill>
        <p:spPr>
          <a:xfrm>
            <a:off x="4075725" y="3504579"/>
            <a:ext cx="1694060" cy="1694060"/>
          </a:xfrm>
          <a:prstGeom prst="rect">
            <a:avLst/>
          </a:prstGeom>
        </p:spPr>
      </p:pic>
      <p:sp>
        <p:nvSpPr>
          <p:cNvPr id="17" name="Google Shape;824;p43"/>
          <p:cNvSpPr txBox="1"/>
          <p:nvPr/>
        </p:nvSpPr>
        <p:spPr>
          <a:xfrm>
            <a:off x="3352800" y="5198639"/>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Support-д мэдэгдэх</a:t>
            </a:r>
            <a:endParaRPr lang="en-US" sz="1465" kern="0" dirty="0">
              <a:solidFill>
                <a:srgbClr val="494949"/>
              </a:solidFill>
              <a:cs typeface="Segoe UI" panose="020B0502040204020203" pitchFamily="34" charset="0"/>
            </a:endParaRPr>
          </a:p>
        </p:txBody>
      </p:sp>
      <p:sp>
        <p:nvSpPr>
          <p:cNvPr id="24" name="Google Shape;824;p43"/>
          <p:cNvSpPr txBox="1"/>
          <p:nvPr/>
        </p:nvSpPr>
        <p:spPr>
          <a:xfrm>
            <a:off x="6030199" y="2559583"/>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err="1" smtClean="0">
                <a:solidFill>
                  <a:srgbClr val="494949"/>
                </a:solidFill>
                <a:cs typeface="Segoe UI" panose="020B0502040204020203" pitchFamily="34" charset="0"/>
              </a:rPr>
              <a:t>Grafana</a:t>
            </a:r>
            <a:r>
              <a:rPr lang="en-US" sz="1465" b="1" kern="0" dirty="0" smtClean="0">
                <a:solidFill>
                  <a:srgbClr val="494949"/>
                </a:solidFill>
                <a:cs typeface="Segoe UI" panose="020B0502040204020203" pitchFamily="34" charset="0"/>
              </a:rPr>
              <a:t>  </a:t>
            </a:r>
            <a:r>
              <a:rPr lang="en-US" sz="1465" b="1" kern="0" dirty="0" err="1" smtClean="0">
                <a:solidFill>
                  <a:srgbClr val="494949"/>
                </a:solidFill>
                <a:cs typeface="Segoe UI" panose="020B0502040204020203" pitchFamily="34" charset="0"/>
              </a:rPr>
              <a:t>хяналт</a:t>
            </a:r>
            <a:endParaRPr lang="en-US" sz="1465" kern="0" dirty="0">
              <a:solidFill>
                <a:srgbClr val="494949"/>
              </a:solidFill>
              <a:cs typeface="Segoe UI" panose="020B0502040204020203" pitchFamily="34" charset="0"/>
            </a:endParaRPr>
          </a:p>
        </p:txBody>
      </p:sp>
      <p:pic>
        <p:nvPicPr>
          <p:cNvPr id="22" name="Picture 21"/>
          <p:cNvPicPr>
            <a:picLocks noChangeAspect="1"/>
          </p:cNvPicPr>
          <p:nvPr/>
        </p:nvPicPr>
        <p:blipFill>
          <a:blip r:embed="rId7"/>
          <a:stretch>
            <a:fillRect/>
          </a:stretch>
        </p:blipFill>
        <p:spPr>
          <a:xfrm>
            <a:off x="9256346" y="3523330"/>
            <a:ext cx="1727200" cy="1727200"/>
          </a:xfrm>
          <a:prstGeom prst="rect">
            <a:avLst/>
          </a:prstGeom>
        </p:spPr>
      </p:pic>
      <p:sp>
        <p:nvSpPr>
          <p:cNvPr id="26" name="Google Shape;824;p43"/>
          <p:cNvSpPr txBox="1"/>
          <p:nvPr/>
        </p:nvSpPr>
        <p:spPr>
          <a:xfrm>
            <a:off x="8569652" y="5224478"/>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a:solidFill>
                  <a:srgbClr val="494949"/>
                </a:solidFill>
                <a:cs typeface="Segoe UI" panose="020B0502040204020203" pitchFamily="34" charset="0"/>
              </a:rPr>
              <a:t>Өрөө эргэлт</a:t>
            </a:r>
            <a:endParaRPr lang="en-US" sz="1465" kern="0" dirty="0">
              <a:solidFill>
                <a:srgbClr val="494949"/>
              </a:solidFill>
              <a:cs typeface="Segoe UI" panose="020B0502040204020203" pitchFamily="34"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1152" y="1184994"/>
            <a:ext cx="1803205" cy="110519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7513" y="1248887"/>
            <a:ext cx="1308949" cy="1304388"/>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317" y="1169744"/>
            <a:ext cx="1652871" cy="1462673"/>
          </a:xfrm>
          <a:prstGeom prst="rect">
            <a:avLst/>
          </a:prstGeom>
        </p:spPr>
      </p:pic>
      <p:sp>
        <p:nvSpPr>
          <p:cNvPr id="23" name="Google Shape;824;p43"/>
          <p:cNvSpPr txBox="1"/>
          <p:nvPr/>
        </p:nvSpPr>
        <p:spPr>
          <a:xfrm>
            <a:off x="8754752" y="2568761"/>
            <a:ext cx="3048000" cy="5012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20B0604020202020204"/>
                <a:ea typeface="Barlow Semi Condensed" panose="020B0604020202020204"/>
                <a:cs typeface="Barlow Semi Condensed" panose="020B0604020202020204"/>
                <a:sym typeface="Barlow Semi Condensed" panose="020B0604020202020204"/>
              </a:defRPr>
            </a:lvl9pPr>
          </a:lstStyle>
          <a:p>
            <a:pPr defTabSz="1219200"/>
            <a:r>
              <a:rPr lang="en-US" sz="1465" b="1" kern="0" dirty="0" err="1" smtClean="0">
                <a:solidFill>
                  <a:srgbClr val="494949"/>
                </a:solidFill>
                <a:cs typeface="Segoe UI" panose="020B0502040204020203" pitchFamily="34" charset="0"/>
              </a:rPr>
              <a:t>Librenms</a:t>
            </a:r>
            <a:r>
              <a:rPr lang="en-US" sz="1465" b="1" kern="0" dirty="0" smtClean="0">
                <a:solidFill>
                  <a:srgbClr val="494949"/>
                </a:solidFill>
                <a:cs typeface="Segoe UI" panose="020B0502040204020203" pitchFamily="34" charset="0"/>
              </a:rPr>
              <a:t>  </a:t>
            </a:r>
            <a:r>
              <a:rPr lang="en-US" sz="1465" b="1" kern="0" dirty="0" err="1" smtClean="0">
                <a:solidFill>
                  <a:srgbClr val="494949"/>
                </a:solidFill>
                <a:cs typeface="Segoe UI" panose="020B0502040204020203" pitchFamily="34" charset="0"/>
              </a:rPr>
              <a:t>хяналт</a:t>
            </a:r>
            <a:endParaRPr lang="en-US" sz="1465" kern="0" dirty="0">
              <a:solidFill>
                <a:srgbClr val="494949"/>
              </a:solidFill>
              <a:cs typeface="Segoe UI" panose="020B0502040204020203" pitchFamily="34" charset="0"/>
            </a:endParaRPr>
          </a:p>
        </p:txBody>
      </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9470" y="1321721"/>
            <a:ext cx="1687663" cy="131069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3" name="Text Placeholder 1"/>
          <p:cNvSpPr txBox="1"/>
          <p:nvPr/>
        </p:nvSpPr>
        <p:spPr>
          <a:xfrm>
            <a:off x="3020695" y="0"/>
            <a:ext cx="6142355" cy="624205"/>
          </a:xfrm>
          <a:prstGeom prst="rect">
            <a:avLst/>
          </a:prstGeom>
        </p:spPr>
        <p:txBody>
          <a:bodyPr vert="horz" lIns="91440" tIns="45720" rIns="91440" bIns="45720" rtlCol="0" anchor="ctr">
            <a:normAutofit fontScale="25000" lnSpcReduction="20000"/>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800" dirty="0">
                <a:solidFill>
                  <a:schemeClr val="tx1"/>
                </a:solidFill>
                <a:latin typeface="Arial" panose="020B0604020202020204" pitchFamily="34" charset="0"/>
                <a:cs typeface="Arial" panose="020B0604020202020204" pitchFamily="34" charset="0"/>
              </a:rPr>
              <a:t>   </a:t>
            </a:r>
            <a:r>
              <a:rPr lang="en-US" altLang="ko-KR" sz="3400" dirty="0">
                <a:solidFill>
                  <a:schemeClr val="tx1"/>
                </a:solidFill>
                <a:latin typeface="Arial" panose="020B0604020202020204" pitchFamily="34" charset="0"/>
                <a:cs typeface="Arial" panose="020B0604020202020204" pitchFamily="34" charset="0"/>
              </a:rPr>
              <a:t>																			</a:t>
            </a:r>
            <a:r>
              <a:rPr lang="en-US" altLang="ko-KR" sz="9600" b="1" dirty="0" smtClean="0">
                <a:solidFill>
                  <a:schemeClr val="tx1"/>
                </a:solidFill>
                <a:latin typeface="Times New Roman" panose="02020603050405020304" pitchFamily="18" charset="0"/>
                <a:cs typeface="Times New Roman" panose="02020603050405020304" pitchFamily="18" charset="0"/>
              </a:rPr>
              <a:t>Core </a:t>
            </a:r>
            <a:r>
              <a:rPr lang="en-US" altLang="ko-KR" sz="9600" b="1" dirty="0" smtClean="0">
                <a:solidFill>
                  <a:schemeClr val="tx1"/>
                </a:solidFill>
                <a:latin typeface="Times New Roman" panose="02020603050405020304" pitchFamily="18" charset="0"/>
                <a:cs typeface="Times New Roman" panose="02020603050405020304" pitchFamily="18" charset="0"/>
              </a:rPr>
              <a:t>c</a:t>
            </a:r>
            <a:r>
              <a:rPr lang="mn-MN" altLang="ko-KR" sz="9600" b="1" dirty="0" smtClean="0">
                <a:solidFill>
                  <a:schemeClr val="tx1"/>
                </a:solidFill>
                <a:latin typeface="Times New Roman" panose="02020603050405020304" pitchFamily="18" charset="0"/>
                <a:cs typeface="Times New Roman" panose="02020603050405020304" pitchFamily="18" charset="0"/>
              </a:rPr>
              <a:t>үлжээний топологи</a:t>
            </a:r>
            <a:r>
              <a:rPr lang="en-US" altLang="ko-KR" sz="3400" dirty="0">
                <a:solidFill>
                  <a:schemeClr val="tx1"/>
                </a:solidFill>
                <a:latin typeface="Arial" panose="020B0604020202020204" pitchFamily="34" charset="0"/>
                <a:cs typeface="Arial" panose="020B0604020202020204" pitchFamily="34" charset="0"/>
              </a:rPr>
              <a:t>																		</a:t>
            </a:r>
            <a:endParaRPr lang="ko-KR" altLang="en-US" sz="3400" dirty="0">
              <a:solidFill>
                <a:schemeClr val="tx1"/>
              </a:solidFill>
              <a:latin typeface="Arial" panose="020B0604020202020204" pitchFamily="34" charset="0"/>
              <a:cs typeface="Arial" panose="020B0604020202020204" pitchFamily="34" charset="0"/>
            </a:endParaRPr>
          </a:p>
        </p:txBody>
      </p:sp>
      <p:sp>
        <p:nvSpPr>
          <p:cNvPr id="7" name="AutoShape 2" descr="File:Zabbix logo.svg - Wikimedia Commons"/>
          <p:cNvSpPr>
            <a:spLocks noChangeAspect="1" noChangeArrowheads="1"/>
          </p:cNvSpPr>
          <p:nvPr/>
        </p:nvSpPr>
        <p:spPr bwMode="auto">
          <a:xfrm>
            <a:off x="1256714" y="607519"/>
            <a:ext cx="131199" cy="1311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defTabSz="1219200">
              <a:buClr>
                <a:srgbClr val="000000"/>
              </a:buClr>
            </a:pPr>
            <a:endParaRPr lang="en-US" sz="1865" kern="0">
              <a:solidFill>
                <a:srgbClr val="000000"/>
              </a:solidFill>
              <a:latin typeface="Arial" panose="020B0604020202020204"/>
              <a:cs typeface="Arial" panose="020B0604020202020204"/>
              <a:sym typeface="Arial" panose="020B0604020202020204"/>
            </a:endParaRPr>
          </a:p>
        </p:txBody>
      </p:sp>
      <p:sp>
        <p:nvSpPr>
          <p:cNvPr id="8" name="AutoShape 4" descr="File:Zabbix logo.svg - Wikimedia Commons"/>
          <p:cNvSpPr>
            <a:spLocks noChangeAspect="1" noChangeArrowheads="1"/>
          </p:cNvSpPr>
          <p:nvPr/>
        </p:nvSpPr>
        <p:spPr bwMode="auto">
          <a:xfrm>
            <a:off x="1459914" y="810719"/>
            <a:ext cx="131199" cy="1311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pPr defTabSz="1219200">
              <a:buClr>
                <a:srgbClr val="000000"/>
              </a:buClr>
            </a:pPr>
            <a:endParaRPr lang="en-US" sz="1865" kern="0">
              <a:solidFill>
                <a:srgbClr val="000000"/>
              </a:solidFill>
              <a:latin typeface="Arial" panose="020B0604020202020204"/>
              <a:cs typeface="Arial" panose="020B0604020202020204"/>
              <a:sym typeface="Arial" panose="020B0604020202020204"/>
            </a:endParaRPr>
          </a:p>
        </p:txBody>
      </p:sp>
      <p:pic>
        <p:nvPicPr>
          <p:cNvPr id="6" name="Picture 5">
            <a:extLst>
              <a:ext uri="{FF2B5EF4-FFF2-40B4-BE49-F238E27FC236}">
                <a16:creationId xmlns="" xmlns:a16="http://schemas.microsoft.com/office/drawing/2014/main" id="{9C24838F-4E63-F867-0787-5F4593D8C508}"/>
              </a:ext>
            </a:extLst>
          </p:cNvPr>
          <p:cNvPicPr>
            <a:picLocks noChangeAspect="1"/>
          </p:cNvPicPr>
          <p:nvPr/>
        </p:nvPicPr>
        <p:blipFill>
          <a:blip r:embed="rId4"/>
          <a:stretch>
            <a:fillRect/>
          </a:stretch>
        </p:blipFill>
        <p:spPr>
          <a:xfrm>
            <a:off x="1525513" y="1214002"/>
            <a:ext cx="9271442" cy="425410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9e6994b-0242-4364-83db-a7727f7d5359}" enabled="1" method="Standard" siteId="{ca63e652-8b2e-4e0e-8b69-1fd46774bdeb}" removed="0"/>
</clbl:labelList>
</file>

<file path=docProps/app.xml><?xml version="1.0" encoding="utf-8"?>
<Properties xmlns="http://schemas.openxmlformats.org/officeDocument/2006/extended-properties" xmlns:vt="http://schemas.openxmlformats.org/officeDocument/2006/docPropsVTypes">
  <TotalTime>8069</TotalTime>
  <Words>600</Words>
  <Application>Microsoft Office PowerPoint</Application>
  <PresentationFormat>Widescreen</PresentationFormat>
  <Paragraphs>161</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맑은 고딕</vt:lpstr>
      <vt:lpstr>맑은 고딕</vt:lpstr>
      <vt:lpstr>Arial</vt:lpstr>
      <vt:lpstr>Barlow Semi Condensed</vt:lpstr>
      <vt:lpstr>Calibri</vt:lpstr>
      <vt:lpstr>Calibri Light</vt:lpstr>
      <vt:lpstr>Mongolian Baiti</vt:lpstr>
      <vt:lpstr>Sarala</vt:lpstr>
      <vt:lpstr>Segoe UI</vt:lpstr>
      <vt:lpstr>Times New Roman</vt:lpstr>
      <vt:lpstr>Wingdings</vt:lpstr>
      <vt:lpstr>Work Sans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ATN950 1G Card /AND2EM8T/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Nairamdal Battulga</dc:creator>
  <cp:lastModifiedBy>Javkhlantugs Boldbaatar</cp:lastModifiedBy>
  <cp:revision>778</cp:revision>
  <dcterms:created xsi:type="dcterms:W3CDTF">2021-05-04T02:15:00Z</dcterms:created>
  <dcterms:modified xsi:type="dcterms:W3CDTF">2025-01-02T01:12:50Z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553B9E08311C4F45BFA0209E6117689A</vt:lpwstr>
  </property>
  <property fmtid="{D5CDD505-2E9C-101B-9397-08002B2CF9AE}" pid="3" name="KSOProductBuildVer">
    <vt:lpwstr>1033-11.2.0.11417</vt:lpwstr>
  </property>
</Properties>
</file>